
<file path=[Content_Types].xml><?xml version="1.0" encoding="utf-8"?>
<Types xmlns="http://schemas.openxmlformats.org/package/2006/content-types">
  <Default Extension="xml" ContentType="application/xml"/>
  <Default Extension="bin" ContentType="application/vnd.openxmlformats-officedocument.presentationml.printerSettings"/>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816" r:id="rId1"/>
  </p:sldMasterIdLst>
  <p:notesMasterIdLst>
    <p:notesMasterId r:id="rId37"/>
  </p:notesMasterIdLst>
  <p:sldIdLst>
    <p:sldId id="256" r:id="rId2"/>
    <p:sldId id="258" r:id="rId3"/>
    <p:sldId id="267" r:id="rId4"/>
    <p:sldId id="341" r:id="rId5"/>
    <p:sldId id="357" r:id="rId6"/>
    <p:sldId id="350" r:id="rId7"/>
    <p:sldId id="340" r:id="rId8"/>
    <p:sldId id="334" r:id="rId9"/>
    <p:sldId id="329" r:id="rId10"/>
    <p:sldId id="335" r:id="rId11"/>
    <p:sldId id="343" r:id="rId12"/>
    <p:sldId id="358" r:id="rId13"/>
    <p:sldId id="359" r:id="rId14"/>
    <p:sldId id="342" r:id="rId15"/>
    <p:sldId id="344" r:id="rId16"/>
    <p:sldId id="330" r:id="rId17"/>
    <p:sldId id="336" r:id="rId18"/>
    <p:sldId id="345" r:id="rId19"/>
    <p:sldId id="346" r:id="rId20"/>
    <p:sldId id="331" r:id="rId21"/>
    <p:sldId id="337" r:id="rId22"/>
    <p:sldId id="347" r:id="rId23"/>
    <p:sldId id="348" r:id="rId24"/>
    <p:sldId id="349" r:id="rId25"/>
    <p:sldId id="332" r:id="rId26"/>
    <p:sldId id="351" r:id="rId27"/>
    <p:sldId id="355" r:id="rId28"/>
    <p:sldId id="338" r:id="rId29"/>
    <p:sldId id="333" r:id="rId30"/>
    <p:sldId id="353" r:id="rId31"/>
    <p:sldId id="326" r:id="rId32"/>
    <p:sldId id="354" r:id="rId33"/>
    <p:sldId id="356" r:id="rId34"/>
    <p:sldId id="327" r:id="rId35"/>
    <p:sldId id="328" r:id="rId36"/>
  </p:sldIdLst>
  <p:sldSz cx="9144000" cy="6858000" type="screen4x3"/>
  <p:notesSz cx="6858000" cy="9144000"/>
  <p:defaultTextStyle>
    <a:defPPr>
      <a:defRPr lang="en-US"/>
    </a:defPPr>
    <a:lvl1pPr algn="l" rtl="0" fontAlgn="base">
      <a:spcBef>
        <a:spcPct val="0"/>
      </a:spcBef>
      <a:spcAft>
        <a:spcPct val="0"/>
      </a:spcAft>
      <a:defRPr sz="1200" kern="1200">
        <a:solidFill>
          <a:srgbClr val="3F4B53"/>
        </a:solidFill>
        <a:latin typeface="Trebuchet MS" charset="0"/>
        <a:ea typeface="ヒラギノ角ゴ ProN W3" charset="0"/>
        <a:cs typeface="ヒラギノ角ゴ ProN W3" charset="0"/>
        <a:sym typeface="Trebuchet MS" charset="0"/>
      </a:defRPr>
    </a:lvl1pPr>
    <a:lvl2pPr marL="457200" algn="l" rtl="0" fontAlgn="base">
      <a:spcBef>
        <a:spcPct val="0"/>
      </a:spcBef>
      <a:spcAft>
        <a:spcPct val="0"/>
      </a:spcAft>
      <a:defRPr sz="1200" kern="1200">
        <a:solidFill>
          <a:srgbClr val="3F4B53"/>
        </a:solidFill>
        <a:latin typeface="Trebuchet MS" charset="0"/>
        <a:ea typeface="ヒラギノ角ゴ ProN W3" charset="0"/>
        <a:cs typeface="ヒラギノ角ゴ ProN W3" charset="0"/>
        <a:sym typeface="Trebuchet MS" charset="0"/>
      </a:defRPr>
    </a:lvl2pPr>
    <a:lvl3pPr marL="914400" algn="l" rtl="0" fontAlgn="base">
      <a:spcBef>
        <a:spcPct val="0"/>
      </a:spcBef>
      <a:spcAft>
        <a:spcPct val="0"/>
      </a:spcAft>
      <a:defRPr sz="1200" kern="1200">
        <a:solidFill>
          <a:srgbClr val="3F4B53"/>
        </a:solidFill>
        <a:latin typeface="Trebuchet MS" charset="0"/>
        <a:ea typeface="ヒラギノ角ゴ ProN W3" charset="0"/>
        <a:cs typeface="ヒラギノ角ゴ ProN W3" charset="0"/>
        <a:sym typeface="Trebuchet MS" charset="0"/>
      </a:defRPr>
    </a:lvl3pPr>
    <a:lvl4pPr marL="1371600" algn="l" rtl="0" fontAlgn="base">
      <a:spcBef>
        <a:spcPct val="0"/>
      </a:spcBef>
      <a:spcAft>
        <a:spcPct val="0"/>
      </a:spcAft>
      <a:defRPr sz="1200" kern="1200">
        <a:solidFill>
          <a:srgbClr val="3F4B53"/>
        </a:solidFill>
        <a:latin typeface="Trebuchet MS" charset="0"/>
        <a:ea typeface="ヒラギノ角ゴ ProN W3" charset="0"/>
        <a:cs typeface="ヒラギノ角ゴ ProN W3" charset="0"/>
        <a:sym typeface="Trebuchet MS" charset="0"/>
      </a:defRPr>
    </a:lvl4pPr>
    <a:lvl5pPr marL="1828800" algn="l" rtl="0" fontAlgn="base">
      <a:spcBef>
        <a:spcPct val="0"/>
      </a:spcBef>
      <a:spcAft>
        <a:spcPct val="0"/>
      </a:spcAft>
      <a:defRPr sz="1200" kern="1200">
        <a:solidFill>
          <a:srgbClr val="3F4B53"/>
        </a:solidFill>
        <a:latin typeface="Trebuchet MS" charset="0"/>
        <a:ea typeface="ヒラギノ角ゴ ProN W3" charset="0"/>
        <a:cs typeface="ヒラギノ角ゴ ProN W3" charset="0"/>
        <a:sym typeface="Trebuchet MS" charset="0"/>
      </a:defRPr>
    </a:lvl5pPr>
    <a:lvl6pPr marL="2286000" algn="l" defTabSz="457200" rtl="0" eaLnBrk="1" latinLnBrk="0" hangingPunct="1">
      <a:defRPr sz="1200" kern="1200">
        <a:solidFill>
          <a:srgbClr val="3F4B53"/>
        </a:solidFill>
        <a:latin typeface="Trebuchet MS" charset="0"/>
        <a:ea typeface="ヒラギノ角ゴ ProN W3" charset="0"/>
        <a:cs typeface="ヒラギノ角ゴ ProN W3" charset="0"/>
        <a:sym typeface="Trebuchet MS" charset="0"/>
      </a:defRPr>
    </a:lvl6pPr>
    <a:lvl7pPr marL="2743200" algn="l" defTabSz="457200" rtl="0" eaLnBrk="1" latinLnBrk="0" hangingPunct="1">
      <a:defRPr sz="1200" kern="1200">
        <a:solidFill>
          <a:srgbClr val="3F4B53"/>
        </a:solidFill>
        <a:latin typeface="Trebuchet MS" charset="0"/>
        <a:ea typeface="ヒラギノ角ゴ ProN W3" charset="0"/>
        <a:cs typeface="ヒラギノ角ゴ ProN W3" charset="0"/>
        <a:sym typeface="Trebuchet MS" charset="0"/>
      </a:defRPr>
    </a:lvl7pPr>
    <a:lvl8pPr marL="3200400" algn="l" defTabSz="457200" rtl="0" eaLnBrk="1" latinLnBrk="0" hangingPunct="1">
      <a:defRPr sz="1200" kern="1200">
        <a:solidFill>
          <a:srgbClr val="3F4B53"/>
        </a:solidFill>
        <a:latin typeface="Trebuchet MS" charset="0"/>
        <a:ea typeface="ヒラギノ角ゴ ProN W3" charset="0"/>
        <a:cs typeface="ヒラギノ角ゴ ProN W3" charset="0"/>
        <a:sym typeface="Trebuchet MS" charset="0"/>
      </a:defRPr>
    </a:lvl8pPr>
    <a:lvl9pPr marL="3657600" algn="l" defTabSz="457200" rtl="0" eaLnBrk="1" latinLnBrk="0" hangingPunct="1">
      <a:defRPr sz="1200" kern="1200">
        <a:solidFill>
          <a:srgbClr val="3F4B53"/>
        </a:solidFill>
        <a:latin typeface="Trebuchet MS" charset="0"/>
        <a:ea typeface="ヒラギノ角ゴ ProN W3" charset="0"/>
        <a:cs typeface="ヒラギノ角ゴ ProN W3" charset="0"/>
        <a:sym typeface="Trebuchet MS"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6317" autoAdjust="0"/>
  </p:normalViewPr>
  <p:slideViewPr>
    <p:cSldViewPr>
      <p:cViewPr varScale="1">
        <p:scale>
          <a:sx n="89" d="100"/>
          <a:sy n="89" d="100"/>
        </p:scale>
        <p:origin x="-2272" y="-104"/>
      </p:cViewPr>
      <p:guideLst>
        <p:guide orient="horz" pos="2736"/>
        <p:guide pos="2880"/>
      </p:guideLst>
    </p:cSldViewPr>
  </p:slideViewPr>
  <p:notesTextViewPr>
    <p:cViewPr>
      <p:scale>
        <a:sx n="100" d="100"/>
        <a:sy n="100" d="100"/>
      </p:scale>
      <p:origin x="0" y="272"/>
    </p:cViewPr>
  </p:notesTextViewPr>
  <p:sorterViewPr>
    <p:cViewPr>
      <p:scale>
        <a:sx n="102" d="100"/>
        <a:sy n="102" d="100"/>
      </p:scale>
      <p:origin x="0" y="0"/>
    </p:cViewPr>
  </p:sorter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notesMaster" Target="notesMasters/notesMaster1.xml"/><Relationship Id="rId38" Type="http://schemas.openxmlformats.org/officeDocument/2006/relationships/printerSettings" Target="printerSettings/printerSettings1.bin"/><Relationship Id="rId39" Type="http://schemas.openxmlformats.org/officeDocument/2006/relationships/presProps" Target="presProps.xml"/><Relationship Id="rId40" Type="http://schemas.openxmlformats.org/officeDocument/2006/relationships/viewProps" Target="viewProps.xml"/><Relationship Id="rId41" Type="http://schemas.openxmlformats.org/officeDocument/2006/relationships/theme" Target="theme/theme1.xml"/><Relationship Id="rId4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218" name="Rectangle 1"/>
          <p:cNvSpPr>
            <a:spLocks noGrp="1" noRot="1" noChangeAspect="1" noChangeArrowheads="1" noTextEdit="1"/>
          </p:cNvSpPr>
          <p:nvPr>
            <p:ph type="sldImg"/>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6386" name="Rectangle 2"/>
          <p:cNvSpPr>
            <a:spLocks noGrp="1" noChangeArrowheads="1"/>
          </p:cNvSpPr>
          <p:nvPr>
            <p:ph type="body" sz="quarter" idx="1"/>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202173827"/>
      </p:ext>
    </p:extLst>
  </p:cSld>
  <p:clrMap bg1="lt1" tx1="dk1" bg2="lt2" tx2="dk2" accent1="accent1" accent2="accent2" accent3="accent3" accent4="accent4" accent5="accent5" accent6="accent6" hlink="hlink" folHlink="folHlink"/>
  <p:notesStyle>
    <a:lvl1pPr algn="l" rtl="0" eaLnBrk="0" fontAlgn="base" hangingPunct="0">
      <a:spcBef>
        <a:spcPct val="0"/>
      </a:spcBef>
      <a:spcAft>
        <a:spcPct val="0"/>
      </a:spcAft>
      <a:defRPr sz="1200" kern="1200">
        <a:solidFill>
          <a:schemeClr val="tx1"/>
        </a:solidFill>
        <a:latin typeface="Trebuchet MS" charset="0"/>
        <a:ea typeface="ＭＳ Ｐゴシック" charset="-128"/>
        <a:cs typeface="ＭＳ Ｐゴシック" charset="-128"/>
      </a:defRPr>
    </a:lvl1pPr>
    <a:lvl2pPr marL="457200" algn="l" rtl="0" eaLnBrk="0" fontAlgn="base" hangingPunct="0">
      <a:spcBef>
        <a:spcPct val="0"/>
      </a:spcBef>
      <a:spcAft>
        <a:spcPct val="0"/>
      </a:spcAft>
      <a:defRPr sz="1200" kern="1200">
        <a:solidFill>
          <a:schemeClr val="tx1"/>
        </a:solidFill>
        <a:latin typeface="Trebuchet MS" charset="0"/>
        <a:ea typeface="ＭＳ Ｐゴシック" charset="-128"/>
        <a:cs typeface="ＭＳ Ｐゴシック" charset="0"/>
      </a:defRPr>
    </a:lvl2pPr>
    <a:lvl3pPr marL="914400" algn="l" rtl="0" eaLnBrk="0" fontAlgn="base" hangingPunct="0">
      <a:spcBef>
        <a:spcPct val="0"/>
      </a:spcBef>
      <a:spcAft>
        <a:spcPct val="0"/>
      </a:spcAft>
      <a:defRPr sz="1200" kern="1200">
        <a:solidFill>
          <a:schemeClr val="tx1"/>
        </a:solidFill>
        <a:latin typeface="Trebuchet MS" charset="0"/>
        <a:ea typeface="ＭＳ Ｐゴシック" charset="-128"/>
        <a:cs typeface="ＭＳ Ｐゴシック" charset="0"/>
      </a:defRPr>
    </a:lvl3pPr>
    <a:lvl4pPr marL="1371600" algn="l" rtl="0" eaLnBrk="0" fontAlgn="base" hangingPunct="0">
      <a:spcBef>
        <a:spcPct val="0"/>
      </a:spcBef>
      <a:spcAft>
        <a:spcPct val="0"/>
      </a:spcAft>
      <a:defRPr sz="1200" kern="1200">
        <a:solidFill>
          <a:schemeClr val="tx1"/>
        </a:solidFill>
        <a:latin typeface="Trebuchet MS" charset="0"/>
        <a:ea typeface="ＭＳ Ｐゴシック" charset="-128"/>
        <a:cs typeface="ＭＳ Ｐゴシック" charset="0"/>
      </a:defRPr>
    </a:lvl4pPr>
    <a:lvl5pPr marL="1828800" algn="l" rtl="0" eaLnBrk="0" fontAlgn="base" hangingPunct="0">
      <a:spcBef>
        <a:spcPct val="0"/>
      </a:spcBef>
      <a:spcAft>
        <a:spcPct val="0"/>
      </a:spcAft>
      <a:defRPr sz="1200" kern="1200">
        <a:solidFill>
          <a:schemeClr val="tx1"/>
        </a:solidFill>
        <a:latin typeface="Trebuchet MS" charset="0"/>
        <a:ea typeface="ＭＳ Ｐゴシック" charset="-128"/>
        <a:cs typeface="ＭＳ Ｐゴシック" charset="0"/>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Rectangle 1"/>
          <p:cNvSpPr>
            <a:spLocks noGrp="1" noRot="1" noChangeAspect="1" noChangeArrowheads="1"/>
          </p:cNvSpPr>
          <p:nvPr>
            <p:ph type="sldImg"/>
          </p:nvPr>
        </p:nvSpPr>
        <p:spPr>
          <a:solidFill>
            <a:srgbClr val="FFFFFF"/>
          </a:solidFill>
          <a:ln/>
        </p:spPr>
      </p:sp>
      <p:sp>
        <p:nvSpPr>
          <p:cNvPr id="11266" name="Rectangle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17475" eaLnBrk="1" hangingPunct="1">
              <a:tabLst>
                <a:tab pos="152400" algn="l"/>
                <a:tab pos="1066800" algn="l"/>
                <a:tab pos="1981200" algn="l"/>
                <a:tab pos="2895600" algn="l"/>
                <a:tab pos="3810000" algn="l"/>
                <a:tab pos="4724400" algn="l"/>
                <a:tab pos="5638800" algn="l"/>
                <a:tab pos="6553200" algn="l"/>
                <a:tab pos="7467600" algn="l"/>
                <a:tab pos="8382000" algn="l"/>
                <a:tab pos="9296400" algn="l"/>
                <a:tab pos="10210800" algn="l"/>
                <a:tab pos="10452100" algn="l"/>
                <a:tab pos="10591800" algn="l"/>
                <a:tab pos="11010900" algn="l"/>
              </a:tabLst>
            </a:pPr>
            <a:r>
              <a:rPr lang="en-US" b="1" dirty="0">
                <a:latin typeface="Calibri" charset="0"/>
                <a:ea typeface="ＭＳ Ｐゴシック" charset="0"/>
                <a:cs typeface="ＭＳ Ｐゴシック" charset="0"/>
              </a:rPr>
              <a:t>Module time: </a:t>
            </a:r>
            <a:r>
              <a:rPr lang="en-US" b="1" dirty="0" smtClean="0">
                <a:latin typeface="Calibri" charset="0"/>
                <a:ea typeface="ＭＳ Ｐゴシック" charset="0"/>
                <a:cs typeface="ＭＳ Ｐゴシック" charset="0"/>
              </a:rPr>
              <a:t>90 </a:t>
            </a:r>
            <a:r>
              <a:rPr lang="en-US" b="1" dirty="0" err="1">
                <a:latin typeface="Calibri" charset="0"/>
                <a:ea typeface="ＭＳ Ｐゴシック" charset="0"/>
                <a:cs typeface="ＭＳ Ｐゴシック" charset="0"/>
              </a:rPr>
              <a:t>mins</a:t>
            </a:r>
            <a:r>
              <a:rPr lang="en-US" b="1" dirty="0">
                <a:latin typeface="Calibri" charset="0"/>
                <a:ea typeface="ＭＳ Ｐゴシック" charset="0"/>
                <a:cs typeface="ＭＳ Ｐゴシック" charset="0"/>
              </a:rPr>
              <a:t> </a:t>
            </a:r>
            <a:r>
              <a:rPr lang="en-US" dirty="0" smtClean="0">
                <a:latin typeface="Calibri" charset="0"/>
                <a:ea typeface="ＭＳ Ｐゴシック" charset="0"/>
                <a:cs typeface="ＭＳ Ｐゴシック" charset="0"/>
              </a:rPr>
              <a:t>(60 </a:t>
            </a:r>
            <a:r>
              <a:rPr lang="en-US" dirty="0" err="1">
                <a:latin typeface="Calibri" charset="0"/>
                <a:ea typeface="ＭＳ Ｐゴシック" charset="0"/>
                <a:cs typeface="ＭＳ Ｐゴシック" charset="0"/>
              </a:rPr>
              <a:t>mins</a:t>
            </a:r>
            <a:r>
              <a:rPr lang="en-US" dirty="0">
                <a:latin typeface="Calibri" charset="0"/>
                <a:ea typeface="ＭＳ Ｐゴシック" charset="0"/>
                <a:cs typeface="ＭＳ Ｐゴシック" charset="0"/>
              </a:rPr>
              <a:t> teaching, 30 </a:t>
            </a:r>
            <a:r>
              <a:rPr lang="en-US" dirty="0" err="1">
                <a:latin typeface="Calibri" charset="0"/>
                <a:ea typeface="ＭＳ Ｐゴシック" charset="0"/>
                <a:cs typeface="ＭＳ Ｐゴシック" charset="0"/>
              </a:rPr>
              <a:t>mins</a:t>
            </a:r>
            <a:r>
              <a:rPr lang="en-US" dirty="0">
                <a:latin typeface="Calibri" charset="0"/>
                <a:ea typeface="ＭＳ Ｐゴシック" charset="0"/>
                <a:cs typeface="ＭＳ Ｐゴシック" charset="0"/>
              </a:rPr>
              <a:t> for lab)</a:t>
            </a:r>
            <a:endParaRPr lang="en-US" b="1" dirty="0">
              <a:latin typeface="Calibri" charset="0"/>
              <a:ea typeface="ＭＳ Ｐゴシック" charset="0"/>
              <a:cs typeface="ＭＳ Ｐゴシック" charset="0"/>
            </a:endParaRPr>
          </a:p>
          <a:p>
            <a:pPr marL="117475" eaLnBrk="1" hangingPunct="1">
              <a:tabLst>
                <a:tab pos="152400" algn="l"/>
                <a:tab pos="1066800" algn="l"/>
                <a:tab pos="1981200" algn="l"/>
                <a:tab pos="2895600" algn="l"/>
                <a:tab pos="3810000" algn="l"/>
                <a:tab pos="4724400" algn="l"/>
                <a:tab pos="5638800" algn="l"/>
                <a:tab pos="6553200" algn="l"/>
                <a:tab pos="7467600" algn="l"/>
                <a:tab pos="8382000" algn="l"/>
                <a:tab pos="9296400" algn="l"/>
                <a:tab pos="10210800" algn="l"/>
                <a:tab pos="10452100" algn="l"/>
                <a:tab pos="10591800" algn="l"/>
                <a:tab pos="11010900" algn="l"/>
              </a:tabLst>
            </a:pPr>
            <a:endParaRPr lang="en-US" dirty="0">
              <a:solidFill>
                <a:srgbClr val="000000"/>
              </a:solidFill>
              <a:latin typeface="Lucida Grande" charset="0"/>
              <a:ea typeface="ＭＳ Ｐゴシック" charset="0"/>
              <a:cs typeface="Lucida Grande" charset="0"/>
              <a:sym typeface="Lucida Grande"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1"/>
          <p:cNvSpPr>
            <a:spLocks noGrp="1" noRot="1" noChangeAspect="1" noChangeArrowheads="1"/>
          </p:cNvSpPr>
          <p:nvPr>
            <p:ph type="sldImg"/>
          </p:nvPr>
        </p:nvSpPr>
        <p:spPr>
          <a:solidFill>
            <a:srgbClr val="FFFFFF"/>
          </a:solidFill>
          <a:ln/>
        </p:spPr>
      </p:sp>
      <p:sp>
        <p:nvSpPr>
          <p:cNvPr id="19458" name="Rectangle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420688" indent="-341313" eaLnBrk="1" hangingPunct="1">
              <a:spcBef>
                <a:spcPts val="600"/>
              </a:spcBef>
              <a:tabLst>
                <a:tab pos="114300" algn="l"/>
                <a:tab pos="990600" algn="l"/>
                <a:tab pos="1905000" algn="l"/>
                <a:tab pos="2819400" algn="l"/>
                <a:tab pos="3733800" algn="l"/>
                <a:tab pos="4648200" algn="l"/>
                <a:tab pos="5562600" algn="l"/>
              </a:tabLst>
            </a:pPr>
            <a:r>
              <a:rPr lang="en-US" dirty="0" smtClean="0">
                <a:solidFill>
                  <a:srgbClr val="122956"/>
                </a:solidFill>
                <a:latin typeface="Lucida Grande" charset="0"/>
                <a:ea typeface="ＭＳ Ｐゴシック" charset="0"/>
                <a:cs typeface="Lucida Grande" charset="0"/>
                <a:sym typeface="Lucida Grande" charset="0"/>
              </a:rPr>
              <a:t>How can the accelerometer</a:t>
            </a:r>
            <a:r>
              <a:rPr lang="en-US" baseline="0" dirty="0" smtClean="0">
                <a:solidFill>
                  <a:srgbClr val="122956"/>
                </a:solidFill>
                <a:latin typeface="Lucida Grande" charset="0"/>
                <a:ea typeface="ＭＳ Ｐゴシック" charset="0"/>
                <a:cs typeface="Lucida Grande" charset="0"/>
                <a:sym typeface="Lucida Grande" charset="0"/>
              </a:rPr>
              <a:t> drive new experience to your app? </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The accelerometer is always active, you just have to listen for it. It can provide directional information related to how the device is being held and in what axis. This is awesome information to record or to have available at times that you want to switch experience.</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With location based apps, the accelerometer and compass can be used in tandem to plot points and help dictate data standards to your surroundings. Accessing this information is very easy, and can provide a very simple way to augment the experience of your user.</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dirty="0" smtClean="0">
                <a:solidFill>
                  <a:srgbClr val="122956"/>
                </a:solidFill>
                <a:latin typeface="Lucida Grande" charset="0"/>
                <a:ea typeface="ＭＳ Ｐゴシック" charset="0"/>
                <a:cs typeface="Lucida Grande" charset="0"/>
                <a:sym typeface="Lucida Grande" charset="0"/>
              </a:rPr>
              <a:t>Moving your device could trigger</a:t>
            </a:r>
            <a:r>
              <a:rPr lang="en-US" baseline="0" dirty="0" smtClean="0">
                <a:solidFill>
                  <a:srgbClr val="122956"/>
                </a:solidFill>
                <a:latin typeface="Lucida Grande" charset="0"/>
                <a:ea typeface="ＭＳ Ｐゴシック" charset="0"/>
                <a:cs typeface="Lucida Grande" charset="0"/>
                <a:sym typeface="Lucida Grande" charset="0"/>
              </a:rPr>
              <a:t> a quick page flip or augment the situation of a scrollbar. Think about how you scroll your data? If you didn’t have to flick to scroll and just tip you device a little, could that improve experience?</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The accelerometer dictates your devices orientation or portrait or landscape. This allows for you to design a different experience for a landscape user versus a portrait user. Let’s dive into orientation a bit more.</a:t>
            </a:r>
            <a:endParaRPr lang="en-US" dirty="0">
              <a:solidFill>
                <a:srgbClr val="122956"/>
              </a:solidFill>
              <a:latin typeface="Lucida Grande" charset="0"/>
              <a:ea typeface="ＭＳ Ｐゴシック" charset="0"/>
              <a:cs typeface="Lucida Grande" charset="0"/>
              <a:sym typeface="Lucida Grande"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1"/>
          <p:cNvSpPr>
            <a:spLocks noGrp="1" noRot="1" noChangeAspect="1" noChangeArrowheads="1"/>
          </p:cNvSpPr>
          <p:nvPr>
            <p:ph type="sldImg"/>
          </p:nvPr>
        </p:nvSpPr>
        <p:spPr>
          <a:solidFill>
            <a:srgbClr val="FFFFFF"/>
          </a:solidFill>
          <a:ln/>
        </p:spPr>
      </p:sp>
      <p:sp>
        <p:nvSpPr>
          <p:cNvPr id="19458" name="Rectangle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420688" indent="-341313" eaLnBrk="1" hangingPunct="1">
              <a:spcBef>
                <a:spcPts val="600"/>
              </a:spcBef>
              <a:tabLst>
                <a:tab pos="114300" algn="l"/>
                <a:tab pos="990600" algn="l"/>
                <a:tab pos="1905000" algn="l"/>
                <a:tab pos="2819400" algn="l"/>
                <a:tab pos="3733800" algn="l"/>
                <a:tab pos="4648200" algn="l"/>
                <a:tab pos="5562600" algn="l"/>
              </a:tabLst>
            </a:pPr>
            <a:r>
              <a:rPr lang="en-US" dirty="0" smtClean="0">
                <a:solidFill>
                  <a:srgbClr val="122956"/>
                </a:solidFill>
                <a:latin typeface="Lucida Grande" charset="0"/>
                <a:ea typeface="ＭＳ Ｐゴシック" charset="0"/>
                <a:cs typeface="Lucida Grande" charset="0"/>
                <a:sym typeface="Lucida Grande" charset="0"/>
              </a:rPr>
              <a:t>Orientation is one of the biggest reasons that apps get denied from the app store. </a:t>
            </a:r>
            <a:endParaRPr lang="en-US"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dirty="0" smtClean="0">
                <a:solidFill>
                  <a:srgbClr val="122956"/>
                </a:solidFill>
                <a:latin typeface="Lucida Grande" charset="0"/>
                <a:ea typeface="ＭＳ Ｐゴシック" charset="0"/>
                <a:cs typeface="Lucida Grande" charset="0"/>
                <a:sym typeface="Lucida Grande" charset="0"/>
              </a:rPr>
              <a:t>Unless </a:t>
            </a:r>
            <a:r>
              <a:rPr lang="en-US" dirty="0" smtClean="0">
                <a:solidFill>
                  <a:srgbClr val="122956"/>
                </a:solidFill>
                <a:latin typeface="Lucida Grande" charset="0"/>
                <a:ea typeface="ＭＳ Ｐゴシック" charset="0"/>
                <a:cs typeface="Lucida Grande" charset="0"/>
                <a:sym typeface="Lucida Grande" charset="0"/>
              </a:rPr>
              <a:t>you explicitly</a:t>
            </a:r>
            <a:r>
              <a:rPr lang="en-US" baseline="0" dirty="0" smtClean="0">
                <a:solidFill>
                  <a:srgbClr val="122956"/>
                </a:solidFill>
                <a:latin typeface="Lucida Grande" charset="0"/>
                <a:ea typeface="ＭＳ Ｐゴシック" charset="0"/>
                <a:cs typeface="Lucida Grande" charset="0"/>
                <a:sym typeface="Lucida Grande" charset="0"/>
              </a:rPr>
              <a:t> tell your app what orientation it should be, it will assume that it can just format itself any which way. </a:t>
            </a: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Based </a:t>
            </a:r>
            <a:r>
              <a:rPr lang="en-US" baseline="0" dirty="0" smtClean="0">
                <a:solidFill>
                  <a:srgbClr val="122956"/>
                </a:solidFill>
                <a:latin typeface="Lucida Grande" charset="0"/>
                <a:ea typeface="ＭＳ Ｐゴシック" charset="0"/>
                <a:cs typeface="Lucida Grande" charset="0"/>
                <a:sym typeface="Lucida Grande" charset="0"/>
              </a:rPr>
              <a:t>on your primary consumer, are they going to use your application in landscape? Portrait? Or both</a:t>
            </a:r>
            <a:r>
              <a:rPr lang="en-US" baseline="0" dirty="0" smtClean="0">
                <a:solidFill>
                  <a:srgbClr val="122956"/>
                </a:solidFill>
                <a:latin typeface="Lucida Grande" charset="0"/>
                <a:ea typeface="ＭＳ Ｐゴシック" charset="0"/>
                <a:cs typeface="Lucida Grande" charset="0"/>
                <a:sym typeface="Lucida Grande" charset="0"/>
              </a:rPr>
              <a:t>?</a:t>
            </a: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It’s </a:t>
            </a:r>
            <a:r>
              <a:rPr lang="en-US" baseline="0" dirty="0" smtClean="0">
                <a:solidFill>
                  <a:srgbClr val="122956"/>
                </a:solidFill>
                <a:latin typeface="Lucida Grande" charset="0"/>
                <a:ea typeface="ＭＳ Ｐゴシック" charset="0"/>
                <a:cs typeface="Lucida Grande" charset="0"/>
                <a:sym typeface="Lucida Grande" charset="0"/>
              </a:rPr>
              <a:t>a </a:t>
            </a:r>
            <a:r>
              <a:rPr lang="en-US" baseline="0" dirty="0" smtClean="0">
                <a:solidFill>
                  <a:srgbClr val="122956"/>
                </a:solidFill>
                <a:latin typeface="Lucida Grande" charset="0"/>
                <a:ea typeface="ＭＳ Ｐゴシック" charset="0"/>
                <a:cs typeface="Lucida Grande" charset="0"/>
                <a:sym typeface="Lucida Grande" charset="0"/>
              </a:rPr>
              <a:t>problem that </a:t>
            </a:r>
            <a:r>
              <a:rPr lang="en-US" baseline="0" dirty="0" smtClean="0">
                <a:solidFill>
                  <a:srgbClr val="122956"/>
                </a:solidFill>
                <a:latin typeface="Lucida Grande" charset="0"/>
                <a:ea typeface="ＭＳ Ｐゴシック" charset="0"/>
                <a:cs typeface="Lucida Grande" charset="0"/>
                <a:sym typeface="Lucida Grande" charset="0"/>
              </a:rPr>
              <a:t>you need to address upfront to ensure that the proper experience is </a:t>
            </a:r>
            <a:r>
              <a:rPr lang="en-US" baseline="0" dirty="0" smtClean="0">
                <a:solidFill>
                  <a:srgbClr val="122956"/>
                </a:solidFill>
                <a:latin typeface="Lucida Grande" charset="0"/>
                <a:ea typeface="ＭＳ Ｐゴシック" charset="0"/>
                <a:cs typeface="Lucida Grande" charset="0"/>
                <a:sym typeface="Lucida Grande" charset="0"/>
              </a:rPr>
              <a:t>adhered </a:t>
            </a:r>
            <a:r>
              <a:rPr lang="en-US" baseline="0" dirty="0" smtClean="0">
                <a:solidFill>
                  <a:srgbClr val="122956"/>
                </a:solidFill>
                <a:latin typeface="Lucida Grande" charset="0"/>
                <a:ea typeface="ＭＳ Ｐゴシック" charset="0"/>
                <a:cs typeface="Lucida Grande" charset="0"/>
                <a:sym typeface="Lucida Grande" charset="0"/>
              </a:rPr>
              <a:t>to</a:t>
            </a:r>
            <a:r>
              <a:rPr lang="en-US" baseline="0" dirty="0" smtClean="0">
                <a:solidFill>
                  <a:srgbClr val="122956"/>
                </a:solidFill>
                <a:latin typeface="Lucida Grande" charset="0"/>
                <a:ea typeface="ＭＳ Ｐゴシック" charset="0"/>
                <a:cs typeface="Lucida Grande" charset="0"/>
                <a:sym typeface="Lucida Grande" charset="0"/>
              </a:rPr>
              <a:t>.</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HIG – </a:t>
            </a:r>
            <a:r>
              <a:rPr lang="en-US" baseline="0" dirty="0" err="1" smtClean="0">
                <a:solidFill>
                  <a:srgbClr val="122956"/>
                </a:solidFill>
                <a:latin typeface="Lucida Grande" charset="0"/>
                <a:ea typeface="ＭＳ Ｐゴシック" charset="0"/>
                <a:cs typeface="Lucida Grande" charset="0"/>
                <a:sym typeface="Lucida Grande" charset="0"/>
              </a:rPr>
              <a:t>iPad</a:t>
            </a:r>
            <a:r>
              <a:rPr lang="en-US" baseline="0" dirty="0" smtClean="0">
                <a:solidFill>
                  <a:srgbClr val="122956"/>
                </a:solidFill>
                <a:latin typeface="Lucida Grande" charset="0"/>
                <a:ea typeface="ＭＳ Ｐゴシック" charset="0"/>
                <a:cs typeface="Lucida Grande" charset="0"/>
                <a:sym typeface="Lucida Grande" charset="0"/>
              </a:rPr>
              <a:t> should account for all four orientations</a:t>
            </a: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iPhone should be either:</a:t>
            </a:r>
          </a:p>
          <a:p>
            <a:pPr marL="420688" indent="-341313" eaLnBrk="1" hangingPunct="1">
              <a:spcBef>
                <a:spcPts val="600"/>
              </a:spcBef>
              <a:buFont typeface="Arial"/>
              <a:buChar char="•"/>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locked to portrait</a:t>
            </a:r>
          </a:p>
          <a:p>
            <a:pPr marL="420688" indent="-341313" eaLnBrk="1" hangingPunct="1">
              <a:spcBef>
                <a:spcPts val="600"/>
              </a:spcBef>
              <a:buFont typeface="Arial"/>
              <a:buChar char="•"/>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or, portrait, landscape left/right but not upside down so that folks don’t accidentally have their phone upside down when making/receiving a call</a:t>
            </a:r>
            <a:endParaRPr lang="en-US" dirty="0">
              <a:solidFill>
                <a:srgbClr val="122956"/>
              </a:solidFill>
              <a:latin typeface="Lucida Grande" charset="0"/>
              <a:ea typeface="ＭＳ Ｐゴシック" charset="0"/>
              <a:cs typeface="Lucida Grande" charset="0"/>
              <a:sym typeface="Lucida Grande"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1"/>
          <p:cNvSpPr>
            <a:spLocks noGrp="1" noRot="1" noChangeAspect="1" noChangeArrowheads="1"/>
          </p:cNvSpPr>
          <p:nvPr>
            <p:ph type="sldImg"/>
          </p:nvPr>
        </p:nvSpPr>
        <p:spPr>
          <a:solidFill>
            <a:srgbClr val="FFFFFF"/>
          </a:solidFill>
          <a:ln/>
        </p:spPr>
      </p:sp>
      <p:sp>
        <p:nvSpPr>
          <p:cNvPr id="19458" name="Rectangle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420688" indent="-341313" eaLnBrk="1" hangingPunct="1">
              <a:spcBef>
                <a:spcPts val="600"/>
              </a:spcBef>
              <a:tabLst>
                <a:tab pos="114300" algn="l"/>
                <a:tab pos="990600" algn="l"/>
                <a:tab pos="1905000" algn="l"/>
                <a:tab pos="2819400" algn="l"/>
                <a:tab pos="3733800" algn="l"/>
                <a:tab pos="4648200" algn="l"/>
                <a:tab pos="5562600" algn="l"/>
              </a:tabLst>
            </a:pPr>
            <a:r>
              <a:rPr lang="en-US" dirty="0" smtClean="0">
                <a:solidFill>
                  <a:srgbClr val="122956"/>
                </a:solidFill>
                <a:latin typeface="Lucida Grande" charset="0"/>
                <a:ea typeface="ＭＳ Ｐゴシック" charset="0"/>
                <a:cs typeface="Lucida Grande" charset="0"/>
                <a:sym typeface="Lucida Grande" charset="0"/>
              </a:rPr>
              <a:t>Orientation is an opportunity to take advantage of different screen real-estate or user input opportunities</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dirty="0" smtClean="0">
                <a:solidFill>
                  <a:srgbClr val="122956"/>
                </a:solidFill>
                <a:latin typeface="Lucida Grande" charset="0"/>
                <a:ea typeface="ＭＳ Ｐゴシック" charset="0"/>
                <a:cs typeface="Lucida Grande" charset="0"/>
                <a:sym typeface="Lucida Grande" charset="0"/>
              </a:rPr>
              <a:t>Take </a:t>
            </a:r>
            <a:r>
              <a:rPr lang="en-US" dirty="0" smtClean="0">
                <a:solidFill>
                  <a:srgbClr val="122956"/>
                </a:solidFill>
                <a:latin typeface="Lucida Grande" charset="0"/>
                <a:ea typeface="ＭＳ Ｐゴシック" charset="0"/>
                <a:cs typeface="Lucida Grande" charset="0"/>
                <a:sym typeface="Lucida Grande" charset="0"/>
              </a:rPr>
              <a:t>for example ‘awesome note’. Based</a:t>
            </a:r>
            <a:r>
              <a:rPr lang="en-US" baseline="0" dirty="0" smtClean="0">
                <a:solidFill>
                  <a:srgbClr val="122956"/>
                </a:solidFill>
                <a:latin typeface="Lucida Grande" charset="0"/>
                <a:ea typeface="ＭＳ Ｐゴシック" charset="0"/>
                <a:cs typeface="Lucida Grande" charset="0"/>
                <a:sym typeface="Lucida Grande" charset="0"/>
              </a:rPr>
              <a:t> on the orientation the layout adjusts to accommodate the user in the most friendly way possible. This was a conscious decision made to accommodate people leaving longer notes in the app. They addressed the fundamental need of the user here through proper design</a:t>
            </a:r>
            <a:r>
              <a:rPr lang="en-US" baseline="0" dirty="0" smtClean="0">
                <a:solidFill>
                  <a:srgbClr val="122956"/>
                </a:solidFill>
                <a:latin typeface="Lucida Grande" charset="0"/>
                <a:ea typeface="ＭＳ Ｐゴシック" charset="0"/>
                <a:cs typeface="Lucida Grande" charset="0"/>
                <a:sym typeface="Lucida Grande" charset="0"/>
              </a:rPr>
              <a:t>.</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(not a Titanium app)</a:t>
            </a:r>
            <a:endParaRPr lang="en-US" dirty="0">
              <a:solidFill>
                <a:srgbClr val="122956"/>
              </a:solidFill>
              <a:latin typeface="Lucida Grande" charset="0"/>
              <a:ea typeface="ＭＳ Ｐゴシック" charset="0"/>
              <a:cs typeface="Lucida Grande" charset="0"/>
              <a:sym typeface="Lucida Grande"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1"/>
          <p:cNvSpPr>
            <a:spLocks noGrp="1" noRot="1" noChangeAspect="1" noChangeArrowheads="1"/>
          </p:cNvSpPr>
          <p:nvPr>
            <p:ph type="sldImg"/>
          </p:nvPr>
        </p:nvSpPr>
        <p:spPr>
          <a:solidFill>
            <a:srgbClr val="FFFFFF"/>
          </a:solidFill>
          <a:ln/>
        </p:spPr>
      </p:sp>
      <p:sp>
        <p:nvSpPr>
          <p:cNvPr id="19458" name="Rectangle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420688" indent="-341313" eaLnBrk="1" hangingPunct="1">
              <a:spcBef>
                <a:spcPts val="600"/>
              </a:spcBef>
              <a:tabLst>
                <a:tab pos="114300" algn="l"/>
                <a:tab pos="990600" algn="l"/>
                <a:tab pos="1905000" algn="l"/>
                <a:tab pos="2819400" algn="l"/>
                <a:tab pos="3733800" algn="l"/>
                <a:tab pos="4648200" algn="l"/>
                <a:tab pos="5562600" algn="l"/>
              </a:tabLst>
            </a:pPr>
            <a:r>
              <a:rPr lang="en-US" dirty="0" smtClean="0">
                <a:solidFill>
                  <a:srgbClr val="122956"/>
                </a:solidFill>
                <a:latin typeface="Lucida Grande" charset="0"/>
                <a:ea typeface="ＭＳ Ｐゴシック" charset="0"/>
                <a:cs typeface="Lucida Grande" charset="0"/>
                <a:sym typeface="Lucida Grande" charset="0"/>
              </a:rPr>
              <a:t>UI functionality</a:t>
            </a:r>
            <a:r>
              <a:rPr lang="en-US" baseline="0" dirty="0" smtClean="0">
                <a:solidFill>
                  <a:srgbClr val="122956"/>
                </a:solidFill>
                <a:latin typeface="Lucida Grande" charset="0"/>
                <a:ea typeface="ＭＳ Ｐゴシック" charset="0"/>
                <a:cs typeface="Lucida Grande" charset="0"/>
                <a:sym typeface="Lucida Grande" charset="0"/>
              </a:rPr>
              <a:t> actually changes based on the orientation, different info is exposed</a:t>
            </a:r>
            <a:endParaRPr lang="en-US"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dirty="0" smtClean="0">
                <a:solidFill>
                  <a:srgbClr val="122956"/>
                </a:solidFill>
                <a:latin typeface="Lucida Grande" charset="0"/>
                <a:ea typeface="ＭＳ Ｐゴシック" charset="0"/>
                <a:cs typeface="Lucida Grande" charset="0"/>
                <a:sym typeface="Lucida Grande" charset="0"/>
              </a:rPr>
              <a:t>Jamie </a:t>
            </a:r>
            <a:r>
              <a:rPr lang="en-US" dirty="0" smtClean="0">
                <a:solidFill>
                  <a:srgbClr val="122956"/>
                </a:solidFill>
                <a:latin typeface="Lucida Grande" charset="0"/>
                <a:ea typeface="ＭＳ Ｐゴシック" charset="0"/>
                <a:cs typeface="Lucida Grande" charset="0"/>
                <a:sym typeface="Lucida Grande" charset="0"/>
              </a:rPr>
              <a:t>Oliver’s app, ‘Jamie’s Recipes’ does something similar when walking you through a recipe. This orientation</a:t>
            </a:r>
            <a:r>
              <a:rPr lang="en-US" baseline="0" dirty="0" smtClean="0">
                <a:solidFill>
                  <a:srgbClr val="122956"/>
                </a:solidFill>
                <a:latin typeface="Lucida Grande" charset="0"/>
                <a:ea typeface="ＭＳ Ｐゴシック" charset="0"/>
                <a:cs typeface="Lucida Grande" charset="0"/>
                <a:sym typeface="Lucida Grande" charset="0"/>
              </a:rPr>
              <a:t> change allows for easier navigation of the recipe and more information to he displayed to the user at a larger font. Much easier to read for those that are cooking in the kitchen.</a:t>
            </a:r>
            <a:endParaRPr lang="en-US" dirty="0">
              <a:solidFill>
                <a:srgbClr val="122956"/>
              </a:solidFill>
              <a:latin typeface="Lucida Grande" charset="0"/>
              <a:ea typeface="ＭＳ Ｐゴシック" charset="0"/>
              <a:cs typeface="Lucida Grande" charset="0"/>
              <a:sym typeface="Lucida Grande"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1"/>
          <p:cNvSpPr>
            <a:spLocks noGrp="1" noRot="1" noChangeAspect="1" noChangeArrowheads="1"/>
          </p:cNvSpPr>
          <p:nvPr>
            <p:ph type="sldImg"/>
          </p:nvPr>
        </p:nvSpPr>
        <p:spPr>
          <a:solidFill>
            <a:srgbClr val="FFFFFF"/>
          </a:solidFill>
          <a:ln/>
        </p:spPr>
      </p:sp>
      <p:sp>
        <p:nvSpPr>
          <p:cNvPr id="19458" name="Rectangle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420688" indent="-341313" eaLnBrk="1" hangingPunct="1">
              <a:spcBef>
                <a:spcPts val="600"/>
              </a:spcBef>
              <a:tabLst>
                <a:tab pos="114300" algn="l"/>
                <a:tab pos="990600" algn="l"/>
                <a:tab pos="1905000" algn="l"/>
                <a:tab pos="2819400" algn="l"/>
                <a:tab pos="3733800" algn="l"/>
                <a:tab pos="4648200" algn="l"/>
                <a:tab pos="5562600" algn="l"/>
              </a:tabLst>
            </a:pPr>
            <a:r>
              <a:rPr lang="en-US" dirty="0" smtClean="0">
                <a:solidFill>
                  <a:srgbClr val="122956"/>
                </a:solidFill>
                <a:latin typeface="Lucida Grande" charset="0"/>
                <a:ea typeface="ＭＳ Ｐゴシック" charset="0"/>
                <a:cs typeface="Lucida Grande" charset="0"/>
                <a:sym typeface="Lucida Grande" charset="0"/>
              </a:rPr>
              <a:t>Using the</a:t>
            </a:r>
            <a:r>
              <a:rPr lang="en-US" baseline="0" dirty="0" smtClean="0">
                <a:solidFill>
                  <a:srgbClr val="122956"/>
                </a:solidFill>
                <a:latin typeface="Lucida Grande" charset="0"/>
                <a:ea typeface="ＭＳ Ｐゴシック" charset="0"/>
                <a:cs typeface="Lucida Grande" charset="0"/>
                <a:sym typeface="Lucida Grande" charset="0"/>
              </a:rPr>
              <a:t> microphone and audio tools at your disposal provides a whole new level of inputs to the user.</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buFontTx/>
              <a:buChar char="-"/>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Using audio inputs such as recordings and reminders, or by having them interact with tools that produce audio stimulus are powerful responses that can add to an experience with your mobile application. Output of audio, such as background music can do the same response.</a:t>
            </a:r>
          </a:p>
          <a:p>
            <a:pPr marL="420688" indent="-341313" eaLnBrk="1" hangingPunct="1">
              <a:spcBef>
                <a:spcPts val="600"/>
              </a:spcBef>
              <a:buFontTx/>
              <a:buChar char="-"/>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buFontTx/>
              <a:buChar char="-"/>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Guiding a user with instructions are key areas that can be addressed with simple audio interactions. A great example of this is the Jamie’s Recipe app again where the user is presented with reminders from Jamie Oliver at key points in the recipe instructions. These interactions provide another level of connection to the user and provide a way to give feedback to a user without removal of the current screen or data.</a:t>
            </a:r>
          </a:p>
          <a:p>
            <a:pPr marL="420688" indent="-341313" eaLnBrk="1" hangingPunct="1">
              <a:spcBef>
                <a:spcPts val="600"/>
              </a:spcBef>
              <a:buFontTx/>
              <a:buChar char="-"/>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buFontTx/>
              <a:buChar char="-"/>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This brings us to the next point which is “Providing Feedback.” Providing feedback is something that is a fundamental audio property. Indicating with graphics when an interaction has been done is not just enough some times. Complementing with a beep or ting can indicate to the user when something is completed. Most desktop applications have this in one form or another, and operating systems have defaults that user have become accustom to. Using these auditory beeps are perfect for added benefits to the user.</a:t>
            </a:r>
          </a:p>
          <a:p>
            <a:pPr marL="420688" indent="-341313" eaLnBrk="1" hangingPunct="1">
              <a:spcBef>
                <a:spcPts val="600"/>
              </a:spcBef>
              <a:buFontTx/>
              <a:buChar char="-"/>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buFontTx/>
              <a:buChar char="-"/>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Lastly, positive and negative feedback is a great expression of audio. Feedback of positive and negative results are great ways to communicate experience. One thing to keep in mind here is that repetitive actions that happen on a regular basis should be items that can become commonplace and/or offensive. Consider using </a:t>
            </a:r>
            <a:r>
              <a:rPr lang="en-US" baseline="0" dirty="0" err="1" smtClean="0">
                <a:solidFill>
                  <a:srgbClr val="122956"/>
                </a:solidFill>
                <a:latin typeface="Lucida Grande" charset="0"/>
                <a:ea typeface="ＭＳ Ｐゴシック" charset="0"/>
                <a:cs typeface="Lucida Grande" charset="0"/>
                <a:sym typeface="Lucida Grande" charset="0"/>
              </a:rPr>
              <a:t>audiory</a:t>
            </a:r>
            <a:r>
              <a:rPr lang="en-US" baseline="0" dirty="0" smtClean="0">
                <a:solidFill>
                  <a:srgbClr val="122956"/>
                </a:solidFill>
                <a:latin typeface="Lucida Grande" charset="0"/>
                <a:ea typeface="ＭＳ Ｐゴシック" charset="0"/>
                <a:cs typeface="Lucida Grande" charset="0"/>
                <a:sym typeface="Lucida Grande" charset="0"/>
              </a:rPr>
              <a:t> engagement as a special item that happens when one of your core call to actions is accommodated.</a:t>
            </a:r>
            <a:endParaRPr lang="en-US" dirty="0">
              <a:solidFill>
                <a:srgbClr val="122956"/>
              </a:solidFill>
              <a:latin typeface="Lucida Grande" charset="0"/>
              <a:ea typeface="ＭＳ Ｐゴシック" charset="0"/>
              <a:cs typeface="Lucida Grande" charset="0"/>
              <a:sym typeface="Lucida Grande"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1"/>
          <p:cNvSpPr>
            <a:spLocks noGrp="1" noRot="1" noChangeAspect="1" noChangeArrowheads="1"/>
          </p:cNvSpPr>
          <p:nvPr>
            <p:ph type="sldImg"/>
          </p:nvPr>
        </p:nvSpPr>
        <p:spPr>
          <a:solidFill>
            <a:srgbClr val="FFFFFF"/>
          </a:solidFill>
          <a:ln/>
        </p:spPr>
      </p:sp>
      <p:sp>
        <p:nvSpPr>
          <p:cNvPr id="19458" name="Rectangle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420688" indent="-341313" eaLnBrk="1" hangingPunct="1">
              <a:spcBef>
                <a:spcPts val="600"/>
              </a:spcBef>
              <a:tabLst>
                <a:tab pos="114300" algn="l"/>
                <a:tab pos="990600" algn="l"/>
                <a:tab pos="1905000" algn="l"/>
                <a:tab pos="2819400" algn="l"/>
                <a:tab pos="3733800" algn="l"/>
                <a:tab pos="4648200" algn="l"/>
                <a:tab pos="5562600" algn="l"/>
              </a:tabLst>
            </a:pPr>
            <a:r>
              <a:rPr lang="en-US" dirty="0" smtClean="0">
                <a:solidFill>
                  <a:srgbClr val="122956"/>
                </a:solidFill>
                <a:latin typeface="Lucida Grande" charset="0"/>
                <a:ea typeface="ＭＳ Ｐゴシック" charset="0"/>
                <a:cs typeface="Lucida Grande" charset="0"/>
                <a:sym typeface="Lucida Grande" charset="0"/>
              </a:rPr>
              <a:t>Being able to have a camera on any device at all time is a content providers dream</a:t>
            </a:r>
            <a:r>
              <a:rPr lang="en-US" baseline="0" dirty="0" smtClean="0">
                <a:solidFill>
                  <a:srgbClr val="122956"/>
                </a:solidFill>
                <a:latin typeface="Lucida Grande" charset="0"/>
                <a:ea typeface="ＭＳ Ｐゴシック" charset="0"/>
                <a:cs typeface="Lucida Grande" charset="0"/>
                <a:sym typeface="Lucida Grande" charset="0"/>
              </a:rPr>
              <a:t> come true. Getting an avatar, sharing photos, editing video, and publishing that content has never been easier. We all know that Titanium can do these items, but bringing additional thoughts on how to use this data is what I want to discuss.</a:t>
            </a:r>
            <a:r>
              <a:rPr lang="en-US" baseline="0" dirty="0">
                <a:solidFill>
                  <a:srgbClr val="122956"/>
                </a:solidFill>
                <a:latin typeface="Lucida Grande" charset="0"/>
                <a:ea typeface="ＭＳ Ｐゴシック" charset="0"/>
                <a:cs typeface="Lucida Grande" charset="0"/>
                <a:sym typeface="Lucida Grande" charset="0"/>
              </a:rPr>
              <a:t> </a:t>
            </a:r>
            <a:r>
              <a:rPr lang="en-US" baseline="0" dirty="0" smtClean="0">
                <a:solidFill>
                  <a:srgbClr val="122956"/>
                </a:solidFill>
                <a:latin typeface="Lucida Grande" charset="0"/>
                <a:ea typeface="ＭＳ Ｐゴシック" charset="0"/>
                <a:cs typeface="Lucida Grande" charset="0"/>
                <a:sym typeface="Lucida Grande" charset="0"/>
              </a:rPr>
              <a:t>To the right on this slide is an app called </a:t>
            </a:r>
            <a:r>
              <a:rPr lang="en-US" baseline="0" dirty="0" err="1" smtClean="0">
                <a:solidFill>
                  <a:srgbClr val="122956"/>
                </a:solidFill>
                <a:latin typeface="Lucida Grande" charset="0"/>
                <a:ea typeface="ＭＳ Ｐゴシック" charset="0"/>
                <a:cs typeface="Lucida Grande" charset="0"/>
                <a:sym typeface="Lucida Grande" charset="0"/>
              </a:rPr>
              <a:t>SnapTax</a:t>
            </a:r>
            <a:r>
              <a:rPr lang="en-US" baseline="0" dirty="0" smtClean="0">
                <a:solidFill>
                  <a:srgbClr val="122956"/>
                </a:solidFill>
                <a:latin typeface="Lucida Grande" charset="0"/>
                <a:ea typeface="ＭＳ Ｐゴシック" charset="0"/>
                <a:cs typeface="Lucida Grande" charset="0"/>
                <a:sym typeface="Lucida Grande" charset="0"/>
              </a:rPr>
              <a:t> by TurboTax. It allows you to snap a picture of your W2 and it converts the data to your tax profile on TurboTax. How’s that for user experience? </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Using the camera in ways like this can provide instant results to some of the more complicated problems. Red Laser is another example of this. Just because you have access to the camera though doesn’t mean you should use it all the time. It should provide a valuable proposition to your experience that returns a gratification of accomplishment to a user.</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Multiple users is generic, but look at the quantity of camera apps that exist and what they can do. Panorama 360, Red Laser, </a:t>
            </a:r>
            <a:r>
              <a:rPr lang="en-US" baseline="0" dirty="0" err="1" smtClean="0">
                <a:solidFill>
                  <a:srgbClr val="122956"/>
                </a:solidFill>
                <a:latin typeface="Lucida Grande" charset="0"/>
                <a:ea typeface="ＭＳ Ｐゴシック" charset="0"/>
                <a:cs typeface="Lucida Grande" charset="0"/>
                <a:sym typeface="Lucida Grande" charset="0"/>
              </a:rPr>
              <a:t>SnapTax</a:t>
            </a:r>
            <a:r>
              <a:rPr lang="en-US" baseline="0" dirty="0" smtClean="0">
                <a:solidFill>
                  <a:srgbClr val="122956"/>
                </a:solidFill>
                <a:latin typeface="Lucida Grande" charset="0"/>
                <a:ea typeface="ＭＳ Ｐゴシック" charset="0"/>
                <a:cs typeface="Lucida Grande" charset="0"/>
                <a:sym typeface="Lucida Grande" charset="0"/>
              </a:rPr>
              <a:t>, etc. are all using the camera for different augmented ways of retrieving data and providing an added value to the use of their experience. Think of ways beyond what can be captured, but what you can do at time of capture and afterwards.</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Augment the experience of the user. There are a few apps that open the camera in the background so that a person can “see” what is going on in front of them as they pay attention to the application. Access to the media library and this hardware can serve a key purpose in development of your application and in some ways can drastically alter how your application works in tandem with your site and/or software.</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1"/>
          <p:cNvSpPr>
            <a:spLocks noGrp="1" noRot="1" noChangeAspect="1" noChangeArrowheads="1"/>
          </p:cNvSpPr>
          <p:nvPr>
            <p:ph type="sldImg"/>
          </p:nvPr>
        </p:nvSpPr>
        <p:spPr>
          <a:solidFill>
            <a:srgbClr val="FFFFFF"/>
          </a:solidFill>
          <a:ln/>
        </p:spPr>
      </p:sp>
      <p:sp>
        <p:nvSpPr>
          <p:cNvPr id="17410" name="Rectangle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19063" eaLnBrk="1" hangingPunct="1">
              <a:spcBef>
                <a:spcPts val="450"/>
              </a:spcBef>
            </a:pPr>
            <a:r>
              <a:rPr lang="en-US" dirty="0" smtClean="0">
                <a:solidFill>
                  <a:srgbClr val="000000"/>
                </a:solidFill>
                <a:latin typeface="Times New Roman" charset="0"/>
                <a:ea typeface="ＭＳ Ｐゴシック" charset="0"/>
                <a:cs typeface="Times New Roman" charset="0"/>
                <a:sym typeface="Times New Roman" charset="0"/>
              </a:rPr>
              <a:t>As your minds</a:t>
            </a:r>
            <a:r>
              <a:rPr lang="en-US" baseline="0" dirty="0" smtClean="0">
                <a:solidFill>
                  <a:srgbClr val="000000"/>
                </a:solidFill>
                <a:latin typeface="Times New Roman" charset="0"/>
                <a:ea typeface="ＭＳ Ｐゴシック" charset="0"/>
                <a:cs typeface="Times New Roman" charset="0"/>
                <a:sym typeface="Times New Roman" charset="0"/>
              </a:rPr>
              <a:t> are swirling with ideas related to how to use all of these extra inputs and how they attract your user, remember to think of their needs and how you are answering them.</a:t>
            </a:r>
          </a:p>
          <a:p>
            <a:pPr marL="119063" eaLnBrk="1" hangingPunct="1">
              <a:spcBef>
                <a:spcPts val="450"/>
              </a:spcBef>
            </a:pPr>
            <a:endParaRPr lang="en-US" baseline="0" dirty="0" smtClean="0">
              <a:solidFill>
                <a:srgbClr val="000000"/>
              </a:solidFill>
              <a:latin typeface="Times New Roman" charset="0"/>
              <a:ea typeface="ＭＳ Ｐゴシック" charset="0"/>
              <a:cs typeface="Times New Roman" charset="0"/>
              <a:sym typeface="Times New Roman" charset="0"/>
            </a:endParaRPr>
          </a:p>
          <a:p>
            <a:pPr marL="119063" eaLnBrk="1" hangingPunct="1">
              <a:spcBef>
                <a:spcPts val="450"/>
              </a:spcBef>
            </a:pPr>
            <a:r>
              <a:rPr lang="en-US" baseline="0" dirty="0" smtClean="0">
                <a:solidFill>
                  <a:srgbClr val="000000"/>
                </a:solidFill>
                <a:latin typeface="Times New Roman" charset="0"/>
                <a:ea typeface="ＭＳ Ｐゴシック" charset="0"/>
                <a:cs typeface="Times New Roman" charset="0"/>
                <a:sym typeface="Times New Roman" charset="0"/>
              </a:rPr>
              <a:t>Navigation is really the core behind your UX. We address it after the other items as those are influencers in the decision of navigation. There are really only a few ways to navigate through an application, but making it simple to the user is sometimes harder than it sounds.</a:t>
            </a:r>
          </a:p>
          <a:p>
            <a:pPr marL="119063" eaLnBrk="1" hangingPunct="1">
              <a:spcBef>
                <a:spcPts val="450"/>
              </a:spcBef>
            </a:pPr>
            <a:endParaRPr lang="en-US" baseline="0" dirty="0" smtClean="0">
              <a:solidFill>
                <a:srgbClr val="000000"/>
              </a:solidFill>
              <a:latin typeface="Times New Roman" charset="0"/>
              <a:ea typeface="ＭＳ Ｐゴシック" charset="0"/>
              <a:cs typeface="Times New Roman" charset="0"/>
              <a:sym typeface="Times New Roman" charset="0"/>
            </a:endParaRPr>
          </a:p>
          <a:p>
            <a:pPr marL="119063" eaLnBrk="1" hangingPunct="1">
              <a:spcBef>
                <a:spcPts val="450"/>
              </a:spcBef>
            </a:pPr>
            <a:r>
              <a:rPr lang="en-US" baseline="0" dirty="0" smtClean="0">
                <a:solidFill>
                  <a:srgbClr val="000000"/>
                </a:solidFill>
                <a:latin typeface="Times New Roman" charset="0"/>
                <a:ea typeface="ＭＳ Ｐゴシック" charset="0"/>
                <a:cs typeface="Times New Roman" charset="0"/>
                <a:sym typeface="Times New Roman" charset="0"/>
              </a:rPr>
              <a:t>Let’s take a look at the common elements and explore which work best as a base before expanding on how to build with them.</a:t>
            </a:r>
            <a:endParaRPr lang="en-US" dirty="0">
              <a:solidFill>
                <a:srgbClr val="000000"/>
              </a:solidFill>
              <a:latin typeface="Times New Roman" charset="0"/>
              <a:ea typeface="ＭＳ Ｐゴシック" charset="0"/>
              <a:cs typeface="Times New Roman" charset="0"/>
              <a:sym typeface="Times New Roman"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1"/>
          <p:cNvSpPr>
            <a:spLocks noGrp="1" noRot="1" noChangeAspect="1" noChangeArrowheads="1"/>
          </p:cNvSpPr>
          <p:nvPr>
            <p:ph type="sldImg"/>
          </p:nvPr>
        </p:nvSpPr>
        <p:spPr>
          <a:solidFill>
            <a:srgbClr val="FFFFFF"/>
          </a:solidFill>
          <a:ln/>
        </p:spPr>
      </p:sp>
      <p:sp>
        <p:nvSpPr>
          <p:cNvPr id="19458" name="Rectangle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420688" indent="-341313" eaLnBrk="1" hangingPunct="1">
              <a:spcBef>
                <a:spcPts val="600"/>
              </a:spcBef>
              <a:tabLst>
                <a:tab pos="114300" algn="l"/>
                <a:tab pos="990600" algn="l"/>
                <a:tab pos="1905000" algn="l"/>
                <a:tab pos="2819400" algn="l"/>
                <a:tab pos="3733800" algn="l"/>
                <a:tab pos="4648200" algn="l"/>
                <a:tab pos="5562600" algn="l"/>
              </a:tabLst>
            </a:pPr>
            <a:r>
              <a:rPr lang="en-US" dirty="0" smtClean="0">
                <a:solidFill>
                  <a:srgbClr val="122956"/>
                </a:solidFill>
                <a:latin typeface="Lucida Grande" charset="0"/>
                <a:ea typeface="ＭＳ Ｐゴシック" charset="0"/>
                <a:cs typeface="Lucida Grande" charset="0"/>
                <a:sym typeface="Lucida Grande" charset="0"/>
              </a:rPr>
              <a:t>Tab</a:t>
            </a:r>
            <a:r>
              <a:rPr lang="en-US" baseline="0" dirty="0" smtClean="0">
                <a:solidFill>
                  <a:srgbClr val="122956"/>
                </a:solidFill>
                <a:latin typeface="Lucida Grande" charset="0"/>
                <a:ea typeface="ＭＳ Ｐゴシック" charset="0"/>
                <a:cs typeface="Lucida Grande" charset="0"/>
                <a:sym typeface="Lucida Grande" charset="0"/>
              </a:rPr>
              <a:t> based apps are the most popular apps that exist. The reason it that there is no more than five or so decisions that a user needs to make.</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eBay is one of my favorites in this category as there is enough information when you launch the application that a tab view works. It’s a decision powered navigation system that users will navigate here. If you don’t have important, relevant, informative information to provide at the start of the application, then tabs will seem overpowering and it will be hard for a user to make a decision on where to navigate towards. Looking at the 2</a:t>
            </a:r>
            <a:r>
              <a:rPr lang="en-US" baseline="30000" dirty="0" smtClean="0">
                <a:solidFill>
                  <a:srgbClr val="122956"/>
                </a:solidFill>
                <a:latin typeface="Lucida Grande" charset="0"/>
                <a:ea typeface="ＭＳ Ｐゴシック" charset="0"/>
                <a:cs typeface="Lucida Grande" charset="0"/>
                <a:sym typeface="Lucida Grande" charset="0"/>
              </a:rPr>
              <a:t>nd</a:t>
            </a:r>
            <a:r>
              <a:rPr lang="en-US" baseline="0" dirty="0" smtClean="0">
                <a:solidFill>
                  <a:srgbClr val="122956"/>
                </a:solidFill>
                <a:latin typeface="Lucida Grande" charset="0"/>
                <a:ea typeface="ＭＳ Ｐゴシック" charset="0"/>
                <a:cs typeface="Lucida Grande" charset="0"/>
                <a:sym typeface="Lucida Grande" charset="0"/>
              </a:rPr>
              <a:t> version of the home screen from eBay shows that there are 5 core items, home, search, my </a:t>
            </a:r>
            <a:r>
              <a:rPr lang="en-US" baseline="0" dirty="0" err="1" smtClean="0">
                <a:solidFill>
                  <a:srgbClr val="122956"/>
                </a:solidFill>
                <a:latin typeface="Lucida Grande" charset="0"/>
                <a:ea typeface="ＭＳ Ｐゴシック" charset="0"/>
                <a:cs typeface="Lucida Grande" charset="0"/>
                <a:sym typeface="Lucida Grande" charset="0"/>
              </a:rPr>
              <a:t>ebay</a:t>
            </a:r>
            <a:r>
              <a:rPr lang="en-US" baseline="0" dirty="0" smtClean="0">
                <a:solidFill>
                  <a:srgbClr val="122956"/>
                </a:solidFill>
                <a:latin typeface="Lucida Grande" charset="0"/>
                <a:ea typeface="ＭＳ Ｐゴシック" charset="0"/>
                <a:cs typeface="Lucida Grande" charset="0"/>
                <a:sym typeface="Lucida Grande" charset="0"/>
              </a:rPr>
              <a:t>, sell and settings. Notice that there is nothing about management of stores, or feedback. Their core is to sell, search ensure that your custom watches, buys, and sells are going accordingly. This is their core consumer.</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Tabs are quick and efficient. Just create any new Titanium project and you already have a two tab app. If your goal is to provide an immersive user experience then tabs are not the right answer. If your goal is to provide a fast quick action that is a “no-brainer” then tabs are the right solution.</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Tabs also provide natural user experience in decisions. This is due to that they were a core items since the first iPhone and Android devices. Using tabs is a natural extension of the application into the device at this point.</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Lastly they provide the user with the instant information they need to make a decision. By limiting the key values of your application to these items, the results expected will be need to be near instant for response to happen.</a:t>
            </a:r>
            <a:endParaRPr lang="en-US" dirty="0">
              <a:solidFill>
                <a:srgbClr val="122956"/>
              </a:solidFill>
              <a:latin typeface="Lucida Grande" charset="0"/>
              <a:ea typeface="ＭＳ Ｐゴシック" charset="0"/>
              <a:cs typeface="Lucida Grande" charset="0"/>
              <a:sym typeface="Lucida Grande"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1"/>
          <p:cNvSpPr>
            <a:spLocks noGrp="1" noRot="1" noChangeAspect="1" noChangeArrowheads="1"/>
          </p:cNvSpPr>
          <p:nvPr>
            <p:ph type="sldImg"/>
          </p:nvPr>
        </p:nvSpPr>
        <p:spPr>
          <a:solidFill>
            <a:srgbClr val="FFFFFF"/>
          </a:solidFill>
          <a:ln/>
        </p:spPr>
      </p:sp>
      <p:sp>
        <p:nvSpPr>
          <p:cNvPr id="19458" name="Rectangle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420688" indent="-341313" eaLnBrk="1" hangingPunct="1">
              <a:spcBef>
                <a:spcPts val="600"/>
              </a:spcBef>
              <a:tabLst>
                <a:tab pos="114300" algn="l"/>
                <a:tab pos="990600" algn="l"/>
                <a:tab pos="1905000" algn="l"/>
                <a:tab pos="2819400" algn="l"/>
                <a:tab pos="3733800" algn="l"/>
                <a:tab pos="4648200" algn="l"/>
                <a:tab pos="5562600" algn="l"/>
              </a:tabLst>
            </a:pPr>
            <a:r>
              <a:rPr lang="en-US" dirty="0" smtClean="0">
                <a:solidFill>
                  <a:srgbClr val="122956"/>
                </a:solidFill>
                <a:latin typeface="Lucida Grande" charset="0"/>
                <a:ea typeface="ＭＳ Ｐゴシック" charset="0"/>
                <a:cs typeface="Lucida Grande" charset="0"/>
                <a:sym typeface="Lucida Grande" charset="0"/>
              </a:rPr>
              <a:t>Modal windows are windows that require interaction before returning</a:t>
            </a:r>
            <a:r>
              <a:rPr lang="en-US" baseline="0" dirty="0" smtClean="0">
                <a:solidFill>
                  <a:srgbClr val="122956"/>
                </a:solidFill>
                <a:latin typeface="Lucida Grande" charset="0"/>
                <a:ea typeface="ＭＳ Ｐゴシック" charset="0"/>
                <a:cs typeface="Lucida Grande" charset="0"/>
                <a:sym typeface="Lucida Grande" charset="0"/>
              </a:rPr>
              <a:t> to their parent application. This is a fitting definition as that</a:t>
            </a:r>
            <a:r>
              <a:rPr lang="fr-FR" baseline="0" dirty="0" smtClean="0">
                <a:solidFill>
                  <a:srgbClr val="122956"/>
                </a:solidFill>
                <a:latin typeface="Lucida Grande" charset="0"/>
                <a:ea typeface="ＭＳ Ｐゴシック" charset="0"/>
                <a:cs typeface="Lucida Grande" charset="0"/>
                <a:sym typeface="Lucida Grande" charset="0"/>
              </a:rPr>
              <a:t>’</a:t>
            </a:r>
            <a:r>
              <a:rPr lang="en-US" baseline="0" dirty="0" smtClean="0">
                <a:solidFill>
                  <a:srgbClr val="122956"/>
                </a:solidFill>
                <a:latin typeface="Lucida Grande" charset="0"/>
                <a:ea typeface="ＭＳ Ｐゴシック" charset="0"/>
                <a:cs typeface="Lucida Grande" charset="0"/>
                <a:sym typeface="Lucida Grande" charset="0"/>
              </a:rPr>
              <a:t>s how they should be used. Modal windows show split actions that require an action to deliver results. The most common is login and registration.</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Using the login and registration example, if that process was in-line or a major tab item it would be poor UX. These are actions that will happen either only once, or a handful of times so making them a prominent navigation or element on the screen can cost you precious screen real-estate. This is why actions can trigger this response or smaller UI elements.</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Modal windows must return something always! This isn’t a requirement in programming, but a requirement from a UX perspective. By interrupting my experience for a reason, I should have a result from performing an action on a window. If I hit cancel on a window, it should explain the benefit of logging in or registering after it closes. If I login in or register, I should get a success response and be taken to where I was going.</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Programming wise, these windows are easy to create and close, however to the user that is interrupted by them, it can impose an inconvenience. This is why they need to have an easy way out. Close buttons and cancel buttons are critical elements that are not by default put on the windows.</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People expect inconvenience with their apps and programs. It’s what has been programmed into us for a long time. Providing these barriers to information is expected at certain areas. Just ensure you do proper testing and gather your feedback to determine where those areas are before imposing them everywhere. I should be able to do almost everything a user should be able to do so that my experience is enriched. It will lead to a happier user.</a:t>
            </a:r>
            <a:endParaRPr lang="en-US" dirty="0">
              <a:solidFill>
                <a:srgbClr val="122956"/>
              </a:solidFill>
              <a:latin typeface="Lucida Grande" charset="0"/>
              <a:ea typeface="ＭＳ Ｐゴシック" charset="0"/>
              <a:cs typeface="Lucida Grande" charset="0"/>
              <a:sym typeface="Lucida Grande"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1"/>
          <p:cNvSpPr>
            <a:spLocks noGrp="1" noRot="1" noChangeAspect="1" noChangeArrowheads="1"/>
          </p:cNvSpPr>
          <p:nvPr>
            <p:ph type="sldImg"/>
          </p:nvPr>
        </p:nvSpPr>
        <p:spPr>
          <a:solidFill>
            <a:srgbClr val="FFFFFF"/>
          </a:solidFill>
          <a:ln/>
        </p:spPr>
      </p:sp>
      <p:sp>
        <p:nvSpPr>
          <p:cNvPr id="19458" name="Rectangle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420688" indent="-341313" eaLnBrk="1" hangingPunct="1">
              <a:spcBef>
                <a:spcPts val="600"/>
              </a:spcBef>
              <a:tabLst>
                <a:tab pos="114300" algn="l"/>
                <a:tab pos="990600" algn="l"/>
                <a:tab pos="1905000" algn="l"/>
                <a:tab pos="2819400" algn="l"/>
                <a:tab pos="3733800" algn="l"/>
                <a:tab pos="4648200" algn="l"/>
                <a:tab pos="5562600" algn="l"/>
              </a:tabLst>
            </a:pPr>
            <a:r>
              <a:rPr lang="en-US" dirty="0" smtClean="0">
                <a:solidFill>
                  <a:srgbClr val="122956"/>
                </a:solidFill>
                <a:latin typeface="Lucida Grande" charset="0"/>
                <a:ea typeface="ＭＳ Ｐゴシック" charset="0"/>
                <a:cs typeface="Lucida Grande" charset="0"/>
                <a:sym typeface="Lucida Grande" charset="0"/>
              </a:rPr>
              <a:t>We can get into component usage, and discuss the</a:t>
            </a:r>
            <a:r>
              <a:rPr lang="en-US" baseline="0" dirty="0" smtClean="0">
                <a:solidFill>
                  <a:srgbClr val="122956"/>
                </a:solidFill>
                <a:latin typeface="Lucida Grande" charset="0"/>
                <a:ea typeface="ＭＳ Ｐゴシック" charset="0"/>
                <a:cs typeface="Lucida Grande" charset="0"/>
                <a:sym typeface="Lucida Grande" charset="0"/>
              </a:rPr>
              <a:t> benefits of a dashboard over widows, or visa versa. However what it all boils down to is how to properly navigate your windows.</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This is an example from Maris C. Rubio on a recent project of hers. The goal was a lo-fidelity prototype application for job search and map saving capabilities. This was the MVP or minimum viable product for the client. There was no feature creep, and it all started with pen and paper. </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Sometimes we forget how valuable these simple tools are. Always sketch your user experience and show how it all works. Test it and refine it before ever going to a prototyping tool.</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Navigation should be simple, intuitive, and for </a:t>
            </a:r>
            <a:r>
              <a:rPr lang="en-US" baseline="0" dirty="0" err="1" smtClean="0">
                <a:solidFill>
                  <a:srgbClr val="122956"/>
                </a:solidFill>
                <a:latin typeface="Lucida Grande" charset="0"/>
                <a:ea typeface="ＭＳ Ｐゴシック" charset="0"/>
                <a:cs typeface="Lucida Grande" charset="0"/>
                <a:sym typeface="Lucida Grande" charset="0"/>
              </a:rPr>
              <a:t>iOS</a:t>
            </a:r>
            <a:r>
              <a:rPr lang="en-US" baseline="0" dirty="0" smtClean="0">
                <a:solidFill>
                  <a:srgbClr val="122956"/>
                </a:solidFill>
                <a:latin typeface="Lucida Grande" charset="0"/>
                <a:ea typeface="ＭＳ Ｐゴシック" charset="0"/>
                <a:cs typeface="Lucida Grande" charset="0"/>
                <a:sym typeface="Lucida Grande" charset="0"/>
              </a:rPr>
              <a:t> developers, follow the HIG (Human Interface Guidelines).</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Paying attention to the simplicity of your application is what will make it successful.</a:t>
            </a:r>
            <a:endParaRPr lang="en-US" dirty="0">
              <a:solidFill>
                <a:srgbClr val="122956"/>
              </a:solidFill>
              <a:latin typeface="Lucida Grande" charset="0"/>
              <a:ea typeface="ＭＳ Ｐゴシック" charset="0"/>
              <a:cs typeface="Lucida Grande" charset="0"/>
              <a:sym typeface="Lucida Grande"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Rectangle 1"/>
          <p:cNvSpPr>
            <a:spLocks noGrp="1" noRot="1" noChangeAspect="1" noChangeArrowheads="1"/>
          </p:cNvSpPr>
          <p:nvPr>
            <p:ph type="sldImg"/>
          </p:nvPr>
        </p:nvSpPr>
        <p:spPr>
          <a:solidFill>
            <a:srgbClr val="FFFFFF"/>
          </a:solidFill>
          <a:ln/>
        </p:spPr>
      </p:sp>
      <p:sp>
        <p:nvSpPr>
          <p:cNvPr id="13314" name="Rectangle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79375" eaLnBrk="1" hangingPunct="1"/>
            <a:r>
              <a:rPr lang="en-US" dirty="0" smtClean="0">
                <a:solidFill>
                  <a:srgbClr val="000000"/>
                </a:solidFill>
                <a:latin typeface="Lucida Grande" charset="0"/>
                <a:ea typeface="ＭＳ Ｐゴシック" charset="0"/>
                <a:cs typeface="Lucida Grande" charset="0"/>
                <a:sym typeface="Lucida Grande" charset="0"/>
              </a:rPr>
              <a:t>Why Mobile UX?  One of the things that separates good apps from great apps is understanding and delivering a mobile-optimized user experience.  This module covers the basics of what</a:t>
            </a:r>
            <a:r>
              <a:rPr lang="en-US" baseline="0" dirty="0" smtClean="0">
                <a:solidFill>
                  <a:srgbClr val="000000"/>
                </a:solidFill>
                <a:latin typeface="Lucida Grande" charset="0"/>
                <a:ea typeface="ＭＳ Ｐゴシック" charset="0"/>
                <a:cs typeface="Lucida Grande" charset="0"/>
                <a:sym typeface="Lucida Grande" charset="0"/>
              </a:rPr>
              <a:t> a programmer needs to know about mobile UX.</a:t>
            </a:r>
            <a:endParaRPr lang="en-US" dirty="0" smtClean="0">
              <a:solidFill>
                <a:srgbClr val="000000"/>
              </a:solidFill>
              <a:latin typeface="Lucida Grande" charset="0"/>
              <a:ea typeface="ＭＳ Ｐゴシック" charset="0"/>
              <a:cs typeface="Lucida Grande" charset="0"/>
              <a:sym typeface="Lucida Grande" charset="0"/>
            </a:endParaRPr>
          </a:p>
          <a:p>
            <a:pPr marL="79375" eaLnBrk="1" hangingPunct="1"/>
            <a:endParaRPr lang="en-US" dirty="0" smtClean="0">
              <a:solidFill>
                <a:srgbClr val="000000"/>
              </a:solidFill>
              <a:latin typeface="Lucida Grande" charset="0"/>
              <a:ea typeface="ＭＳ Ｐゴシック" charset="0"/>
              <a:cs typeface="Lucida Grande" charset="0"/>
              <a:sym typeface="Lucida Grande" charset="0"/>
            </a:endParaRPr>
          </a:p>
          <a:p>
            <a:pPr marL="79375" eaLnBrk="1" hangingPunct="1"/>
            <a:r>
              <a:rPr lang="en-US" dirty="0" smtClean="0">
                <a:solidFill>
                  <a:srgbClr val="000000"/>
                </a:solidFill>
                <a:latin typeface="Lucida Grande" charset="0"/>
                <a:ea typeface="ＭＳ Ｐゴシック" charset="0"/>
                <a:cs typeface="Lucida Grande" charset="0"/>
                <a:sym typeface="Lucida Grande" charset="0"/>
              </a:rPr>
              <a:t>The</a:t>
            </a:r>
            <a:r>
              <a:rPr lang="en-US" baseline="0" dirty="0" smtClean="0">
                <a:solidFill>
                  <a:srgbClr val="000000"/>
                </a:solidFill>
                <a:latin typeface="Lucida Grande" charset="0"/>
                <a:ea typeface="ＭＳ Ｐゴシック" charset="0"/>
                <a:cs typeface="Lucida Grande" charset="0"/>
                <a:sym typeface="Lucida Grande" charset="0"/>
              </a:rPr>
              <a:t> agenda covers the majority of UI &amp; UX knowledge as related to programmers. </a:t>
            </a:r>
          </a:p>
          <a:p>
            <a:pPr marL="79375" eaLnBrk="1" hangingPunct="1"/>
            <a:r>
              <a:rPr lang="en-US" baseline="0" dirty="0" smtClean="0">
                <a:solidFill>
                  <a:srgbClr val="000000"/>
                </a:solidFill>
                <a:latin typeface="Lucida Grande" charset="0"/>
                <a:ea typeface="ＭＳ Ｐゴシック" charset="0"/>
                <a:cs typeface="Lucida Grande" charset="0"/>
                <a:sym typeface="Lucida Grande" charset="0"/>
              </a:rPr>
              <a:t>- The basics of UI/UX will cover the fundamental questions that you need to always keep in mind when developing</a:t>
            </a:r>
          </a:p>
          <a:p>
            <a:pPr marL="250825" indent="-171450" eaLnBrk="1" hangingPunct="1">
              <a:buFontTx/>
              <a:buChar char="-"/>
            </a:pPr>
            <a:r>
              <a:rPr lang="en-US" dirty="0" smtClean="0">
                <a:solidFill>
                  <a:srgbClr val="000000"/>
                </a:solidFill>
                <a:latin typeface="Lucida Grande" charset="0"/>
                <a:ea typeface="ＭＳ Ｐゴシック" charset="0"/>
                <a:cs typeface="Lucida Grande" charset="0"/>
                <a:sym typeface="Lucida Grande" charset="0"/>
              </a:rPr>
              <a:t>Inputs</a:t>
            </a:r>
            <a:r>
              <a:rPr lang="en-US" baseline="0" dirty="0" smtClean="0">
                <a:solidFill>
                  <a:srgbClr val="000000"/>
                </a:solidFill>
                <a:latin typeface="Lucida Grande" charset="0"/>
                <a:ea typeface="ＭＳ Ｐゴシック" charset="0"/>
                <a:cs typeface="Lucida Grande" charset="0"/>
                <a:sym typeface="Lucida Grande" charset="0"/>
              </a:rPr>
              <a:t> will discuss the elements that you have available to help augment the users experience and simplify your design</a:t>
            </a:r>
          </a:p>
          <a:p>
            <a:pPr marL="250825" indent="-171450" eaLnBrk="1" hangingPunct="1">
              <a:buFontTx/>
              <a:buChar char="-"/>
            </a:pPr>
            <a:r>
              <a:rPr lang="en-US" baseline="0" dirty="0" smtClean="0">
                <a:solidFill>
                  <a:srgbClr val="000000"/>
                </a:solidFill>
                <a:latin typeface="Lucida Grande" charset="0"/>
                <a:ea typeface="ＭＳ Ｐゴシック" charset="0"/>
                <a:cs typeface="Lucida Grande" charset="0"/>
                <a:sym typeface="Lucida Grande" charset="0"/>
              </a:rPr>
              <a:t>Navigation covers the principles of good flow through an app, and when to use proper windows and types</a:t>
            </a:r>
          </a:p>
          <a:p>
            <a:pPr marL="250825" indent="-171450" eaLnBrk="1" hangingPunct="1">
              <a:buFontTx/>
              <a:buChar char="-"/>
            </a:pPr>
            <a:r>
              <a:rPr lang="en-US" baseline="0" dirty="0" smtClean="0">
                <a:solidFill>
                  <a:srgbClr val="000000"/>
                </a:solidFill>
                <a:latin typeface="Lucida Grande" charset="0"/>
                <a:ea typeface="ＭＳ Ｐゴシック" charset="0"/>
                <a:cs typeface="Lucida Grande" charset="0"/>
                <a:sym typeface="Lucida Grande" charset="0"/>
              </a:rPr>
              <a:t>How we provide feedback is critical to a user, showing none, or too much is very easy, this will help understand when to provide feedback to a user</a:t>
            </a:r>
          </a:p>
          <a:p>
            <a:pPr marL="250825" indent="-171450" eaLnBrk="1" hangingPunct="1">
              <a:buFontTx/>
              <a:buChar char="-"/>
            </a:pPr>
            <a:r>
              <a:rPr lang="en-US" baseline="0" dirty="0" smtClean="0">
                <a:solidFill>
                  <a:srgbClr val="000000"/>
                </a:solidFill>
                <a:latin typeface="Lucida Grande" charset="0"/>
                <a:ea typeface="ＭＳ Ｐゴシック" charset="0"/>
                <a:cs typeface="Lucida Grande" charset="0"/>
                <a:sym typeface="Lucida Grande" charset="0"/>
              </a:rPr>
              <a:t>We’ll review good tools for design, while not a module focused on actually creating art, there are a number of tools that can help reduce the cost to design convey ideas to artists that might not have the knowledge of proper mobile design</a:t>
            </a:r>
          </a:p>
          <a:p>
            <a:pPr marL="250825" indent="-171450" eaLnBrk="1" hangingPunct="1">
              <a:buFontTx/>
              <a:buChar char="-"/>
            </a:pPr>
            <a:r>
              <a:rPr lang="en-US" baseline="0" dirty="0" smtClean="0">
                <a:solidFill>
                  <a:srgbClr val="000000"/>
                </a:solidFill>
                <a:latin typeface="Lucida Grande" charset="0"/>
                <a:ea typeface="ＭＳ Ｐゴシック" charset="0"/>
                <a:cs typeface="Lucida Grande" charset="0"/>
                <a:sym typeface="Lucida Grande" charset="0"/>
              </a:rPr>
              <a:t>Lastly, we’ll cover some basics of rapid UI/UX testing to develop an app the right way.</a:t>
            </a:r>
            <a:endParaRPr lang="en-US" dirty="0">
              <a:solidFill>
                <a:srgbClr val="000000"/>
              </a:solidFill>
              <a:latin typeface="Lucida Grande" charset="0"/>
              <a:ea typeface="ＭＳ Ｐゴシック" charset="0"/>
              <a:cs typeface="Lucida Grande" charset="0"/>
              <a:sym typeface="Lucida Grande"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1"/>
          <p:cNvSpPr>
            <a:spLocks noGrp="1" noRot="1" noChangeAspect="1" noChangeArrowheads="1"/>
          </p:cNvSpPr>
          <p:nvPr>
            <p:ph type="sldImg"/>
          </p:nvPr>
        </p:nvSpPr>
        <p:spPr>
          <a:solidFill>
            <a:srgbClr val="FFFFFF"/>
          </a:solidFill>
          <a:ln/>
        </p:spPr>
      </p:sp>
      <p:sp>
        <p:nvSpPr>
          <p:cNvPr id="17410" name="Rectangle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19063" eaLnBrk="1" hangingPunct="1">
              <a:spcBef>
                <a:spcPts val="450"/>
              </a:spcBef>
            </a:pPr>
            <a:r>
              <a:rPr lang="en-US" dirty="0" smtClean="0">
                <a:solidFill>
                  <a:srgbClr val="000000"/>
                </a:solidFill>
                <a:latin typeface="Times New Roman" charset="0"/>
                <a:ea typeface="ＭＳ Ｐゴシック" charset="0"/>
                <a:cs typeface="Times New Roman" charset="0"/>
                <a:sym typeface="Times New Roman" charset="0"/>
              </a:rPr>
              <a:t>We have covered inputs and the basics of navigation and what I hope your getting out</a:t>
            </a:r>
            <a:r>
              <a:rPr lang="en-US" baseline="0" dirty="0" smtClean="0">
                <a:solidFill>
                  <a:srgbClr val="000000"/>
                </a:solidFill>
                <a:latin typeface="Times New Roman" charset="0"/>
                <a:ea typeface="ＭＳ Ｐゴシック" charset="0"/>
                <a:cs typeface="Times New Roman" charset="0"/>
                <a:sym typeface="Times New Roman" charset="0"/>
              </a:rPr>
              <a:t> of this by now is that all of these items are correlated and equally as important as the other. The more that you chart the experience and ensure you are pleasing that key user, the easier it will be to grow adoption.</a:t>
            </a:r>
          </a:p>
          <a:p>
            <a:pPr marL="119063" eaLnBrk="1" hangingPunct="1">
              <a:spcBef>
                <a:spcPts val="450"/>
              </a:spcBef>
            </a:pPr>
            <a:endParaRPr lang="en-US" baseline="0" dirty="0" smtClean="0">
              <a:solidFill>
                <a:srgbClr val="000000"/>
              </a:solidFill>
              <a:latin typeface="Times New Roman" charset="0"/>
              <a:ea typeface="ＭＳ Ｐゴシック" charset="0"/>
              <a:cs typeface="Times New Roman" charset="0"/>
              <a:sym typeface="Times New Roman" charset="0"/>
            </a:endParaRPr>
          </a:p>
          <a:p>
            <a:pPr marL="119063" eaLnBrk="1" hangingPunct="1">
              <a:spcBef>
                <a:spcPts val="450"/>
              </a:spcBef>
            </a:pPr>
            <a:r>
              <a:rPr lang="en-US" baseline="0" dirty="0" smtClean="0">
                <a:solidFill>
                  <a:srgbClr val="000000"/>
                </a:solidFill>
                <a:latin typeface="Times New Roman" charset="0"/>
                <a:ea typeface="ＭＳ Ｐゴシック" charset="0"/>
                <a:cs typeface="Times New Roman" charset="0"/>
                <a:sym typeface="Times New Roman" charset="0"/>
              </a:rPr>
              <a:t>The benefit is in the details of your application, and that brings us to the last major section that discusses tools that are native to your devices.</a:t>
            </a:r>
          </a:p>
          <a:p>
            <a:pPr marL="119063" eaLnBrk="1" hangingPunct="1">
              <a:spcBef>
                <a:spcPts val="450"/>
              </a:spcBef>
            </a:pPr>
            <a:endParaRPr lang="en-US" baseline="0" dirty="0" smtClean="0">
              <a:solidFill>
                <a:srgbClr val="000000"/>
              </a:solidFill>
              <a:latin typeface="Times New Roman" charset="0"/>
              <a:ea typeface="ＭＳ Ｐゴシック" charset="0"/>
              <a:cs typeface="Times New Roman" charset="0"/>
              <a:sym typeface="Times New Roman" charset="0"/>
            </a:endParaRPr>
          </a:p>
          <a:p>
            <a:pPr marL="119063" eaLnBrk="1" hangingPunct="1">
              <a:spcBef>
                <a:spcPts val="450"/>
              </a:spcBef>
            </a:pPr>
            <a:r>
              <a:rPr lang="en-US" baseline="0" dirty="0" smtClean="0">
                <a:solidFill>
                  <a:srgbClr val="000000"/>
                </a:solidFill>
                <a:latin typeface="Times New Roman" charset="0"/>
                <a:ea typeface="ＭＳ Ｐゴシック" charset="0"/>
                <a:cs typeface="Times New Roman" charset="0"/>
                <a:sym typeface="Times New Roman" charset="0"/>
              </a:rPr>
              <a:t>Indicators and status are often overlooked as additional items to add after the fact. And more often when they are added, they don’t provide the necessary feedback that a user needs to understand what is going on. A large part of this data relies on the lead developer to be aware of. Designers are in the world of star trek when it comes to technology. What I mean by that is that only the reactor fails, the computers never fail </a:t>
            </a:r>
            <a:r>
              <a:rPr lang="en-US" baseline="0" dirty="0" smtClean="0">
                <a:solidFill>
                  <a:srgbClr val="000000"/>
                </a:solidFill>
                <a:latin typeface="Times New Roman" charset="0"/>
                <a:ea typeface="ＭＳ Ｐゴシック" charset="0"/>
                <a:cs typeface="Times New Roman" charset="0"/>
                <a:sym typeface="Wingdings"/>
              </a:rPr>
              <a:t></a:t>
            </a:r>
          </a:p>
          <a:p>
            <a:pPr marL="119063" eaLnBrk="1" hangingPunct="1">
              <a:spcBef>
                <a:spcPts val="450"/>
              </a:spcBef>
            </a:pPr>
            <a:endParaRPr lang="en-US" baseline="0" dirty="0" smtClean="0">
              <a:solidFill>
                <a:srgbClr val="000000"/>
              </a:solidFill>
              <a:latin typeface="Times New Roman" charset="0"/>
              <a:ea typeface="ＭＳ Ｐゴシック" charset="0"/>
              <a:cs typeface="Times New Roman" charset="0"/>
              <a:sym typeface="Wingdings"/>
            </a:endParaRPr>
          </a:p>
          <a:p>
            <a:pPr marL="119063" eaLnBrk="1" hangingPunct="1">
              <a:spcBef>
                <a:spcPts val="450"/>
              </a:spcBef>
            </a:pPr>
            <a:r>
              <a:rPr lang="en-US" baseline="0" dirty="0" smtClean="0">
                <a:solidFill>
                  <a:srgbClr val="000000"/>
                </a:solidFill>
                <a:latin typeface="Times New Roman" charset="0"/>
                <a:ea typeface="ＭＳ Ｐゴシック" charset="0"/>
                <a:cs typeface="Times New Roman" charset="0"/>
                <a:sym typeface="Wingdings"/>
              </a:rPr>
              <a:t>When we do have data fail, we need to indicate it to the user, otherwise they will leave our app in frustration.</a:t>
            </a:r>
            <a:endParaRPr lang="en-US" dirty="0">
              <a:solidFill>
                <a:srgbClr val="000000"/>
              </a:solidFill>
              <a:latin typeface="Times New Roman" charset="0"/>
              <a:ea typeface="ＭＳ Ｐゴシック" charset="0"/>
              <a:cs typeface="Times New Roman" charset="0"/>
              <a:sym typeface="Times New Roman"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1"/>
          <p:cNvSpPr>
            <a:spLocks noGrp="1" noRot="1" noChangeAspect="1" noChangeArrowheads="1"/>
          </p:cNvSpPr>
          <p:nvPr>
            <p:ph type="sldImg"/>
          </p:nvPr>
        </p:nvSpPr>
        <p:spPr>
          <a:solidFill>
            <a:srgbClr val="FFFFFF"/>
          </a:solidFill>
          <a:ln/>
        </p:spPr>
      </p:sp>
      <p:sp>
        <p:nvSpPr>
          <p:cNvPr id="19458" name="Rectangle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420688" indent="-341313" eaLnBrk="1" hangingPunct="1">
              <a:spcBef>
                <a:spcPts val="600"/>
              </a:spcBef>
              <a:tabLst>
                <a:tab pos="114300" algn="l"/>
                <a:tab pos="990600" algn="l"/>
                <a:tab pos="1905000" algn="l"/>
                <a:tab pos="2819400" algn="l"/>
                <a:tab pos="3733800" algn="l"/>
                <a:tab pos="4648200" algn="l"/>
                <a:tab pos="5562600" algn="l"/>
              </a:tabLst>
            </a:pPr>
            <a:r>
              <a:rPr lang="en-US" dirty="0" smtClean="0">
                <a:solidFill>
                  <a:srgbClr val="122956"/>
                </a:solidFill>
                <a:latin typeface="Lucida Grande" charset="0"/>
                <a:ea typeface="ＭＳ Ｐゴシック" charset="0"/>
                <a:cs typeface="Lucida Grande" charset="0"/>
                <a:sym typeface="Lucida Grande" charset="0"/>
              </a:rPr>
              <a:t>Loading indicators provide numerous</a:t>
            </a:r>
            <a:r>
              <a:rPr lang="en-US" baseline="0" dirty="0" smtClean="0">
                <a:solidFill>
                  <a:srgbClr val="122956"/>
                </a:solidFill>
                <a:latin typeface="Lucida Grande" charset="0"/>
                <a:ea typeface="ＭＳ Ｐゴシック" charset="0"/>
                <a:cs typeface="Lucida Grande" charset="0"/>
                <a:sym typeface="Lucida Grande" charset="0"/>
              </a:rPr>
              <a:t> levels of feedback to a user. When you are sending an email from a phone there is a visual feedback that sending is occurring and an audio indicator once it’s complete. This is important to the user as it acknowledges that their action is complete. When it doesn’t work, it informs us directly that there was an error and more importantly asks us for an action related to it… “Should I try again?”</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Without those actions, we would assume that it either works 100% of the time or fails 100% of the time. Feedback to the user is crucial at this impasse.</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Providing information to a user based on an action, such as “Uploading 20%” or “Submitting” or even suggesting an alternate action like “While I’m uploading why not…” are items that can provide added benefit to a user and keep retention of a user. Showing a simple message of “Loading…” is not enough most of the time and has become common practice. If your app performs multiple actions to deliver results, why not stage your indicator to say so?</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Show the progress of your loading if you can! Having a progress bar is a key area to manage expectations of a user. Infinity Blade is one of the most popular games on the iPhone, but when loading can appear frozen sometimes. This is because there is nothing to indicate the total load sequence or time involved in loading the game. By adding even a simple one, they could manage the expectations of their game players by showing when they can expect to play the game.</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Lastly, developers need to mange pass/fail times. How long have some of us waited for an action to be completed and it just hangs? Manage the experience of the user by having a timeout. If it takes more than 30 seconds to deliver results, either they have a horrible connection, or your data is being a pain. Foursquare is good at this area. If I cannot connect right away it tells me. I’m disappointed, but its managed. I don’t continue to wait and build frustration.</a:t>
            </a:r>
            <a:endParaRPr lang="en-US" dirty="0">
              <a:solidFill>
                <a:srgbClr val="122956"/>
              </a:solidFill>
              <a:latin typeface="Lucida Grande" charset="0"/>
              <a:ea typeface="ＭＳ Ｐゴシック" charset="0"/>
              <a:cs typeface="Lucida Grande" charset="0"/>
              <a:sym typeface="Lucida Grande"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1"/>
          <p:cNvSpPr>
            <a:spLocks noGrp="1" noRot="1" noChangeAspect="1" noChangeArrowheads="1"/>
          </p:cNvSpPr>
          <p:nvPr>
            <p:ph type="sldImg"/>
          </p:nvPr>
        </p:nvSpPr>
        <p:spPr>
          <a:solidFill>
            <a:srgbClr val="FFFFFF"/>
          </a:solidFill>
          <a:ln/>
        </p:spPr>
      </p:sp>
      <p:sp>
        <p:nvSpPr>
          <p:cNvPr id="19458" name="Rectangle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420688" indent="-341313" eaLnBrk="1" hangingPunct="1">
              <a:spcBef>
                <a:spcPts val="600"/>
              </a:spcBef>
              <a:tabLst>
                <a:tab pos="114300" algn="l"/>
                <a:tab pos="990600" algn="l"/>
                <a:tab pos="1905000" algn="l"/>
                <a:tab pos="2819400" algn="l"/>
                <a:tab pos="3733800" algn="l"/>
                <a:tab pos="4648200" algn="l"/>
                <a:tab pos="5562600" algn="l"/>
              </a:tabLst>
            </a:pPr>
            <a:r>
              <a:rPr lang="en-US" dirty="0" smtClean="0">
                <a:solidFill>
                  <a:srgbClr val="122956"/>
                </a:solidFill>
                <a:latin typeface="Lucida Grande" charset="0"/>
                <a:ea typeface="ＭＳ Ｐゴシック" charset="0"/>
                <a:cs typeface="Lucida Grande" charset="0"/>
                <a:sym typeface="Lucida Grande" charset="0"/>
              </a:rPr>
              <a:t>Most</a:t>
            </a:r>
            <a:r>
              <a:rPr lang="en-US" baseline="0" dirty="0" smtClean="0">
                <a:solidFill>
                  <a:srgbClr val="122956"/>
                </a:solidFill>
                <a:latin typeface="Lucida Grande" charset="0"/>
                <a:ea typeface="ＭＳ Ｐゴシック" charset="0"/>
                <a:cs typeface="Lucida Grande" charset="0"/>
                <a:sym typeface="Lucida Grande" charset="0"/>
              </a:rPr>
              <a:t> of you will need to treat your users like puppy dogs. Now I say this with the best intentions as I don’t mean they are dogs. Instead, you need to </a:t>
            </a:r>
            <a:r>
              <a:rPr lang="en-US" b="1" baseline="0" dirty="0" smtClean="0">
                <a:solidFill>
                  <a:srgbClr val="122956"/>
                </a:solidFill>
                <a:latin typeface="Lucida Grande" charset="0"/>
                <a:ea typeface="ＭＳ Ｐゴシック" charset="0"/>
                <a:cs typeface="Lucida Grande" charset="0"/>
                <a:sym typeface="Lucida Grande" charset="0"/>
              </a:rPr>
              <a:t>reward good behavior</a:t>
            </a:r>
            <a:r>
              <a:rPr lang="en-US" baseline="0" dirty="0" smtClean="0">
                <a:solidFill>
                  <a:srgbClr val="122956"/>
                </a:solidFill>
                <a:latin typeface="Lucida Grande" charset="0"/>
                <a:ea typeface="ＭＳ Ｐゴシック" charset="0"/>
                <a:cs typeface="Lucida Grande" charset="0"/>
                <a:sym typeface="Lucida Grande" charset="0"/>
              </a:rPr>
              <a:t> with positive reinforcement </a:t>
            </a:r>
            <a:r>
              <a:rPr lang="en-US" baseline="0" dirty="0" smtClean="0">
                <a:solidFill>
                  <a:srgbClr val="122956"/>
                </a:solidFill>
                <a:latin typeface="Lucida Grande" charset="0"/>
                <a:ea typeface="ＭＳ Ｐゴシック" charset="0"/>
                <a:cs typeface="Lucida Grande" charset="0"/>
                <a:sym typeface="Lucida Grande" charset="0"/>
              </a:rPr>
              <a:t>and</a:t>
            </a:r>
            <a:r>
              <a:rPr lang="en-US" b="1" baseline="0" dirty="0" smtClean="0">
                <a:solidFill>
                  <a:srgbClr val="122956"/>
                </a:solidFill>
                <a:latin typeface="Lucida Grande" charset="0"/>
                <a:ea typeface="ＭＳ Ｐゴシック" charset="0"/>
                <a:cs typeface="Lucida Grande" charset="0"/>
                <a:sym typeface="Lucida Grande" charset="0"/>
              </a:rPr>
              <a:t> “punish” </a:t>
            </a:r>
            <a:r>
              <a:rPr lang="en-US" b="1" baseline="0" dirty="0" smtClean="0">
                <a:solidFill>
                  <a:srgbClr val="122956"/>
                </a:solidFill>
                <a:latin typeface="Lucida Grande" charset="0"/>
                <a:ea typeface="ＭＳ Ｐゴシック" charset="0"/>
                <a:cs typeface="Lucida Grande" charset="0"/>
                <a:sym typeface="Lucida Grande" charset="0"/>
              </a:rPr>
              <a:t>errors</a:t>
            </a:r>
            <a:r>
              <a:rPr lang="en-US" baseline="0" dirty="0" smtClean="0">
                <a:solidFill>
                  <a:srgbClr val="122956"/>
                </a:solidFill>
                <a:latin typeface="Lucida Grande" charset="0"/>
                <a:ea typeface="ＭＳ Ｐゴシック" charset="0"/>
                <a:cs typeface="Lucida Grande" charset="0"/>
                <a:sym typeface="Lucida Grande" charset="0"/>
              </a:rPr>
              <a:t> with </a:t>
            </a:r>
            <a:r>
              <a:rPr lang="en-US" baseline="0" dirty="0" smtClean="0">
                <a:solidFill>
                  <a:srgbClr val="122956"/>
                </a:solidFill>
                <a:latin typeface="Lucida Grande" charset="0"/>
                <a:ea typeface="ＭＳ Ｐゴシック" charset="0"/>
                <a:cs typeface="Lucida Grande" charset="0"/>
                <a:sym typeface="Lucida Grande" charset="0"/>
              </a:rPr>
              <a:t>corrective </a:t>
            </a:r>
            <a:r>
              <a:rPr lang="en-US" baseline="0" dirty="0" smtClean="0">
                <a:solidFill>
                  <a:srgbClr val="122956"/>
                </a:solidFill>
                <a:latin typeface="Lucida Grande" charset="0"/>
                <a:ea typeface="ＭＳ Ｐゴシック" charset="0"/>
                <a:cs typeface="Lucida Grande" charset="0"/>
                <a:sym typeface="Lucida Grande" charset="0"/>
              </a:rPr>
              <a:t>reinforcement.</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When a user does something positive, you can trigger an alert to show them that their action was received or rewarded. However, alerts are only ok, as it requires dismissal and branding them isn’t as cost effective as other methods.</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Now triggering action screens are a great way as you now utilize the entire device screen, but you also remove them from the core action they were just at. This is great for rewards or following through on additional call to actions.</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However, active results are the best. Weather inline or in the global namespace, they are results that inform the user of feedback regardless of what their actions in the application are. One of the most common actions related to this is game center notifications. Doesn’t matter where you are in the application, it still informs you of your achievement.</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Feedback is a very positive reinforcement of action. Use it to your advantage in your application and think of it as a key element, not a secondary thought.</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With that being said….</a:t>
            </a:r>
            <a:endParaRPr lang="en-US" dirty="0">
              <a:solidFill>
                <a:srgbClr val="122956"/>
              </a:solidFill>
              <a:latin typeface="Lucida Grande" charset="0"/>
              <a:ea typeface="ＭＳ Ｐゴシック" charset="0"/>
              <a:cs typeface="Lucida Grande" charset="0"/>
              <a:sym typeface="Lucida Grande"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1"/>
          <p:cNvSpPr>
            <a:spLocks noGrp="1" noRot="1" noChangeAspect="1" noChangeArrowheads="1"/>
          </p:cNvSpPr>
          <p:nvPr>
            <p:ph type="sldImg"/>
          </p:nvPr>
        </p:nvSpPr>
        <p:spPr>
          <a:solidFill>
            <a:srgbClr val="FFFFFF"/>
          </a:solidFill>
          <a:ln/>
        </p:spPr>
      </p:sp>
      <p:sp>
        <p:nvSpPr>
          <p:cNvPr id="19458" name="Rectangle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420688" indent="-341313" eaLnBrk="1" hangingPunct="1">
              <a:spcBef>
                <a:spcPts val="600"/>
              </a:spcBef>
              <a:tabLst>
                <a:tab pos="114300" algn="l"/>
                <a:tab pos="990600" algn="l"/>
                <a:tab pos="1905000" algn="l"/>
                <a:tab pos="2819400" algn="l"/>
                <a:tab pos="3733800" algn="l"/>
                <a:tab pos="4648200" algn="l"/>
                <a:tab pos="5562600" algn="l"/>
              </a:tabLst>
            </a:pPr>
            <a:r>
              <a:rPr lang="en-US" dirty="0" smtClean="0">
                <a:solidFill>
                  <a:srgbClr val="122956"/>
                </a:solidFill>
                <a:latin typeface="Lucida Grande" charset="0"/>
                <a:ea typeface="ＭＳ Ｐゴシック" charset="0"/>
                <a:cs typeface="Lucida Grande" charset="0"/>
                <a:sym typeface="Lucida Grande" charset="0"/>
              </a:rPr>
              <a:t>While it’s important to tell the user what they are doing,</a:t>
            </a:r>
            <a:r>
              <a:rPr lang="en-US" baseline="0" dirty="0" smtClean="0">
                <a:solidFill>
                  <a:srgbClr val="122956"/>
                </a:solidFill>
                <a:latin typeface="Lucida Grande" charset="0"/>
                <a:ea typeface="ＭＳ Ｐゴシック" charset="0"/>
                <a:cs typeface="Lucida Grande" charset="0"/>
                <a:sym typeface="Lucida Grande" charset="0"/>
              </a:rPr>
              <a:t> it’s also important to ensure they don’t receive too much feedback.</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Keep these items in mind when informing a user what’s going on with their interaction with the application.</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buFontTx/>
              <a:buChar char="-"/>
              <a:tabLst>
                <a:tab pos="114300" algn="l"/>
                <a:tab pos="990600" algn="l"/>
                <a:tab pos="1905000" algn="l"/>
                <a:tab pos="2819400" algn="l"/>
                <a:tab pos="3733800" algn="l"/>
                <a:tab pos="4648200" algn="l"/>
                <a:tab pos="5562600" algn="l"/>
              </a:tabLst>
            </a:pPr>
            <a:r>
              <a:rPr lang="en-US" b="1" baseline="0" dirty="0" smtClean="0">
                <a:solidFill>
                  <a:srgbClr val="122956"/>
                </a:solidFill>
                <a:latin typeface="Lucida Grande" charset="0"/>
                <a:ea typeface="ＭＳ Ｐゴシック" charset="0"/>
                <a:cs typeface="Lucida Grande" charset="0"/>
                <a:sym typeface="Lucida Grande" charset="0"/>
              </a:rPr>
              <a:t>Only provide the feedback when necessary.</a:t>
            </a:r>
            <a:r>
              <a:rPr lang="en-US" baseline="0" dirty="0" smtClean="0">
                <a:solidFill>
                  <a:srgbClr val="122956"/>
                </a:solidFill>
                <a:latin typeface="Lucida Grande" charset="0"/>
                <a:ea typeface="ＭＳ Ｐゴシック" charset="0"/>
                <a:cs typeface="Lucida Grande" charset="0"/>
                <a:sym typeface="Lucida Grande" charset="0"/>
              </a:rPr>
              <a:t> If you provide information on a consistent basis for repetitive actions that produce expected results, then they don’t need an alert to tell them it was successful. This is also helpful for information that is local storage driven. Local storage is exceptionally quick, so why should we provide constant feedback. Actions speak louder than words here, so when you remove an items from a </a:t>
            </a:r>
            <a:r>
              <a:rPr lang="en-US" baseline="0" dirty="0" err="1" smtClean="0">
                <a:solidFill>
                  <a:srgbClr val="122956"/>
                </a:solidFill>
                <a:latin typeface="Lucida Grande" charset="0"/>
                <a:ea typeface="ＭＳ Ｐゴシック" charset="0"/>
                <a:cs typeface="Lucida Grande" charset="0"/>
                <a:sym typeface="Lucida Grande" charset="0"/>
              </a:rPr>
              <a:t>tableview</a:t>
            </a:r>
            <a:r>
              <a:rPr lang="en-US" baseline="0" dirty="0" smtClean="0">
                <a:solidFill>
                  <a:srgbClr val="122956"/>
                </a:solidFill>
                <a:latin typeface="Lucida Grande" charset="0"/>
                <a:ea typeface="ＭＳ Ｐゴシック" charset="0"/>
                <a:cs typeface="Lucida Grande" charset="0"/>
                <a:sym typeface="Lucida Grande" charset="0"/>
              </a:rPr>
              <a:t>, that visual feedback of removal is enough.</a:t>
            </a:r>
          </a:p>
          <a:p>
            <a:pPr marL="420688" indent="-341313" eaLnBrk="1" hangingPunct="1">
              <a:spcBef>
                <a:spcPts val="600"/>
              </a:spcBef>
              <a:buFontTx/>
              <a:buChar char="-"/>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buFontTx/>
              <a:buChar char="-"/>
              <a:tabLst>
                <a:tab pos="114300" algn="l"/>
                <a:tab pos="990600" algn="l"/>
                <a:tab pos="1905000" algn="l"/>
                <a:tab pos="2819400" algn="l"/>
                <a:tab pos="3733800" algn="l"/>
                <a:tab pos="4648200" algn="l"/>
                <a:tab pos="5562600" algn="l"/>
              </a:tabLst>
            </a:pPr>
            <a:r>
              <a:rPr lang="en-US" b="1" baseline="0" dirty="0" smtClean="0">
                <a:solidFill>
                  <a:srgbClr val="122956"/>
                </a:solidFill>
                <a:latin typeface="Lucida Grande" charset="0"/>
                <a:ea typeface="ＭＳ Ｐゴシック" charset="0"/>
                <a:cs typeface="Lucida Grande" charset="0"/>
                <a:sym typeface="Lucida Grande" charset="0"/>
              </a:rPr>
              <a:t>Don</a:t>
            </a:r>
            <a:r>
              <a:rPr lang="fr-FR" b="1" baseline="0" dirty="0" smtClean="0">
                <a:solidFill>
                  <a:srgbClr val="122956"/>
                </a:solidFill>
                <a:latin typeface="Lucida Grande" charset="0"/>
                <a:ea typeface="ＭＳ Ｐゴシック" charset="0"/>
                <a:cs typeface="Lucida Grande" charset="0"/>
                <a:sym typeface="Lucida Grande" charset="0"/>
              </a:rPr>
              <a:t>’</a:t>
            </a:r>
            <a:r>
              <a:rPr lang="en-US" b="1" baseline="0" dirty="0" smtClean="0">
                <a:solidFill>
                  <a:srgbClr val="122956"/>
                </a:solidFill>
                <a:latin typeface="Lucida Grande" charset="0"/>
                <a:ea typeface="ＭＳ Ｐゴシック" charset="0"/>
                <a:cs typeface="Lucida Grande" charset="0"/>
                <a:sym typeface="Lucida Grande" charset="0"/>
              </a:rPr>
              <a:t>t remind the user constantly.</a:t>
            </a:r>
            <a:r>
              <a:rPr lang="en-US" baseline="0" dirty="0" smtClean="0">
                <a:solidFill>
                  <a:srgbClr val="122956"/>
                </a:solidFill>
                <a:latin typeface="Lucida Grande" charset="0"/>
                <a:ea typeface="ＭＳ Ｐゴシック" charset="0"/>
                <a:cs typeface="Lucida Grande" charset="0"/>
                <a:sym typeface="Lucida Grande" charset="0"/>
              </a:rPr>
              <a:t> Constant “nagging” of a user will drive them away. Think of it like asking a girl out, the more you ask the more she’ll ignore you right </a:t>
            </a:r>
            <a:r>
              <a:rPr lang="en-US" baseline="0" dirty="0" smtClean="0">
                <a:solidFill>
                  <a:srgbClr val="122956"/>
                </a:solidFill>
                <a:latin typeface="Lucida Grande" charset="0"/>
                <a:ea typeface="ＭＳ Ｐゴシック" charset="0"/>
                <a:cs typeface="Lucida Grande" charset="0"/>
                <a:sym typeface="Wingdings"/>
              </a:rPr>
              <a:t> </a:t>
            </a:r>
            <a:r>
              <a:rPr lang="en-US" baseline="0" dirty="0" smtClean="0">
                <a:solidFill>
                  <a:srgbClr val="122956"/>
                </a:solidFill>
                <a:latin typeface="Lucida Grande" charset="0"/>
                <a:ea typeface="ＭＳ Ｐゴシック" charset="0"/>
                <a:cs typeface="Lucida Grande" charset="0"/>
                <a:sym typeface="Lucida Grande" charset="0"/>
              </a:rPr>
              <a:t>? Only ask the user a few times for information based on their intents in the application. Remind them politely and ensure you have a action to react on.</a:t>
            </a:r>
          </a:p>
          <a:p>
            <a:pPr marL="420688" indent="-341313" eaLnBrk="1" hangingPunct="1">
              <a:spcBef>
                <a:spcPts val="600"/>
              </a:spcBef>
              <a:buFontTx/>
              <a:buChar char="-"/>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buFontTx/>
              <a:buChar char="-"/>
              <a:tabLst>
                <a:tab pos="114300" algn="l"/>
                <a:tab pos="990600" algn="l"/>
                <a:tab pos="1905000" algn="l"/>
                <a:tab pos="2819400" algn="l"/>
                <a:tab pos="3733800" algn="l"/>
                <a:tab pos="4648200" algn="l"/>
                <a:tab pos="5562600" algn="l"/>
              </a:tabLst>
            </a:pPr>
            <a:r>
              <a:rPr lang="en-US" b="1" baseline="0" dirty="0" smtClean="0">
                <a:solidFill>
                  <a:srgbClr val="122956"/>
                </a:solidFill>
                <a:latin typeface="Lucida Grande" charset="0"/>
                <a:ea typeface="ＭＳ Ｐゴシック" charset="0"/>
                <a:cs typeface="Lucida Grande" charset="0"/>
                <a:sym typeface="Lucida Grande" charset="0"/>
              </a:rPr>
              <a:t>Avoid loops and situations that cause extensive dialogs.</a:t>
            </a:r>
            <a:r>
              <a:rPr lang="en-US" baseline="0" dirty="0" smtClean="0">
                <a:solidFill>
                  <a:srgbClr val="122956"/>
                </a:solidFill>
                <a:latin typeface="Lucida Grande" charset="0"/>
                <a:ea typeface="ＭＳ Ｐゴシック" charset="0"/>
                <a:cs typeface="Lucida Grande" charset="0"/>
                <a:sym typeface="Lucida Grande" charset="0"/>
              </a:rPr>
              <a:t> I shouldn’t have to be informed more than once to do something, especially if I’m wrong.</a:t>
            </a:r>
            <a:endParaRPr lang="en-US" dirty="0">
              <a:solidFill>
                <a:srgbClr val="122956"/>
              </a:solidFill>
              <a:latin typeface="Lucida Grande" charset="0"/>
              <a:ea typeface="ＭＳ Ｐゴシック" charset="0"/>
              <a:cs typeface="Lucida Grande" charset="0"/>
              <a:sym typeface="Lucida Grande"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1"/>
          <p:cNvSpPr>
            <a:spLocks noGrp="1" noRot="1" noChangeAspect="1" noChangeArrowheads="1"/>
          </p:cNvSpPr>
          <p:nvPr>
            <p:ph type="sldImg"/>
          </p:nvPr>
        </p:nvSpPr>
        <p:spPr>
          <a:solidFill>
            <a:srgbClr val="FFFFFF"/>
          </a:solidFill>
          <a:ln/>
        </p:spPr>
      </p:sp>
      <p:sp>
        <p:nvSpPr>
          <p:cNvPr id="19458" name="Rectangle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420688" indent="-341313" eaLnBrk="1" hangingPunct="1">
              <a:spcBef>
                <a:spcPts val="600"/>
              </a:spcBef>
              <a:tabLst>
                <a:tab pos="114300" algn="l"/>
                <a:tab pos="990600" algn="l"/>
                <a:tab pos="1905000" algn="l"/>
                <a:tab pos="2819400" algn="l"/>
                <a:tab pos="3733800" algn="l"/>
                <a:tab pos="4648200" algn="l"/>
                <a:tab pos="5562600" algn="l"/>
              </a:tabLst>
            </a:pPr>
            <a:r>
              <a:rPr lang="en-US" b="1" dirty="0" smtClean="0">
                <a:solidFill>
                  <a:srgbClr val="122956"/>
                </a:solidFill>
                <a:latin typeface="Lucida Grande" charset="0"/>
                <a:ea typeface="ＭＳ Ｐゴシック" charset="0"/>
                <a:cs typeface="Lucida Grande" charset="0"/>
                <a:sym typeface="Lucida Grande" charset="0"/>
              </a:rPr>
              <a:t>Just because you have data doesn’t mean it needs to be shown.</a:t>
            </a:r>
            <a:r>
              <a:rPr lang="en-US" dirty="0" smtClean="0">
                <a:solidFill>
                  <a:srgbClr val="122956"/>
                </a:solidFill>
                <a:latin typeface="Lucida Grande" charset="0"/>
                <a:ea typeface="ＭＳ Ｐゴシック" charset="0"/>
                <a:cs typeface="Lucida Grande" charset="0"/>
                <a:sym typeface="Lucida Grande" charset="0"/>
              </a:rPr>
              <a:t> Often times we get to concerned with the data that we have</a:t>
            </a:r>
            <a:r>
              <a:rPr lang="en-US" baseline="0" dirty="0" smtClean="0">
                <a:solidFill>
                  <a:srgbClr val="122956"/>
                </a:solidFill>
                <a:latin typeface="Lucida Grande" charset="0"/>
                <a:ea typeface="ＭＳ Ｐゴシック" charset="0"/>
                <a:cs typeface="Lucida Grande" charset="0"/>
                <a:sym typeface="Lucida Grande" charset="0"/>
              </a:rPr>
              <a:t> should be shared with everyone and their mother. You have to go back to the core three questions:</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171450" lvl="0" indent="-171450" algn="l" eaLnBrk="1" hangingPunct="1">
              <a:buFont typeface="Arial"/>
              <a:buChar char="•"/>
            </a:pPr>
            <a:r>
              <a:rPr lang="en-US" sz="1200" dirty="0" smtClean="0">
                <a:latin typeface="Trebuchet MS" charset="0"/>
                <a:ea typeface="ヒラギノ角ゴ ProN W3" charset="0"/>
                <a:cs typeface="ヒラギノ角ゴ ProN W3" charset="0"/>
              </a:rPr>
              <a:t>What problem(s) am I solving?</a:t>
            </a:r>
          </a:p>
          <a:p>
            <a:pPr marL="171450" lvl="0" indent="-171450" algn="l" eaLnBrk="1" hangingPunct="1">
              <a:buFont typeface="Arial"/>
              <a:buChar char="•"/>
            </a:pPr>
            <a:r>
              <a:rPr lang="en-US" sz="1200" dirty="0" smtClean="0">
                <a:latin typeface="Trebuchet MS" charset="0"/>
                <a:ea typeface="ヒラギノ角ゴ ProN W3" charset="0"/>
                <a:cs typeface="ヒラギノ角ゴ ProN W3" charset="0"/>
              </a:rPr>
              <a:t>Who are my key users?</a:t>
            </a:r>
          </a:p>
          <a:p>
            <a:pPr marL="171450" lvl="0" indent="-171450" algn="l" eaLnBrk="1" hangingPunct="1">
              <a:buFont typeface="Arial"/>
              <a:buChar char="•"/>
            </a:pPr>
            <a:r>
              <a:rPr lang="en-US" sz="1200" dirty="0" smtClean="0">
                <a:latin typeface="Trebuchet MS" charset="0"/>
                <a:ea typeface="ヒラギノ角ゴ ProN W3" charset="0"/>
                <a:cs typeface="ヒラギノ角ゴ ProN W3" charset="0"/>
              </a:rPr>
              <a:t>What are their needs?</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dirty="0" smtClean="0">
                <a:solidFill>
                  <a:srgbClr val="122956"/>
                </a:solidFill>
                <a:latin typeface="Lucida Grande" charset="0"/>
                <a:ea typeface="ＭＳ Ｐゴシック" charset="0"/>
                <a:cs typeface="Lucida Grande" charset="0"/>
                <a:sym typeface="Lucida Grande" charset="0"/>
              </a:rPr>
              <a:t>This </a:t>
            </a:r>
            <a:r>
              <a:rPr lang="en-US" dirty="0" smtClean="0">
                <a:solidFill>
                  <a:srgbClr val="122956"/>
                </a:solidFill>
                <a:latin typeface="Lucida Grande" charset="0"/>
                <a:ea typeface="ＭＳ Ｐゴシック" charset="0"/>
                <a:cs typeface="Lucida Grande" charset="0"/>
                <a:sym typeface="Lucida Grande" charset="0"/>
              </a:rPr>
              <a:t>will answer if you are serving their needs</a:t>
            </a:r>
            <a:r>
              <a:rPr lang="en-US" baseline="0" dirty="0" smtClean="0">
                <a:solidFill>
                  <a:srgbClr val="122956"/>
                </a:solidFill>
                <a:latin typeface="Lucida Grande" charset="0"/>
                <a:ea typeface="ＭＳ Ｐゴシック" charset="0"/>
                <a:cs typeface="Lucida Grande" charset="0"/>
                <a:sym typeface="Lucida Grande" charset="0"/>
              </a:rPr>
              <a:t> properly.</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Then ask if the data really fits. It might, but not in the proper area that you are currently showing. Determine if it</a:t>
            </a:r>
            <a:r>
              <a:rPr lang="fr-FR" baseline="0" dirty="0" smtClean="0">
                <a:solidFill>
                  <a:srgbClr val="122956"/>
                </a:solidFill>
                <a:latin typeface="Lucida Grande" charset="0"/>
                <a:ea typeface="ＭＳ Ｐゴシック" charset="0"/>
                <a:cs typeface="Lucida Grande" charset="0"/>
                <a:sym typeface="Lucida Grande" charset="0"/>
              </a:rPr>
              <a:t>’</a:t>
            </a:r>
            <a:r>
              <a:rPr lang="en-US" baseline="0" dirty="0" smtClean="0">
                <a:solidFill>
                  <a:srgbClr val="122956"/>
                </a:solidFill>
                <a:latin typeface="Lucida Grande" charset="0"/>
                <a:ea typeface="ＭＳ Ｐゴシック" charset="0"/>
                <a:cs typeface="Lucida Grande" charset="0"/>
                <a:sym typeface="Lucida Grande" charset="0"/>
              </a:rPr>
              <a:t>s decision based information, does that image really need to be there, what about that text. If you cannot justify why the data is there, then it probably doesn't</a:t>
            </a:r>
            <a:r>
              <a:rPr lang="fr-FR" baseline="0" dirty="0" smtClean="0">
                <a:solidFill>
                  <a:srgbClr val="122956"/>
                </a:solidFill>
                <a:latin typeface="Lucida Grande" charset="0"/>
                <a:ea typeface="ＭＳ Ｐゴシック" charset="0"/>
                <a:cs typeface="Lucida Grande" charset="0"/>
                <a:sym typeface="Lucida Grande" charset="0"/>
              </a:rPr>
              <a:t>’</a:t>
            </a:r>
            <a:r>
              <a:rPr lang="en-US" baseline="0" dirty="0" smtClean="0">
                <a:solidFill>
                  <a:srgbClr val="122956"/>
                </a:solidFill>
                <a:latin typeface="Lucida Grande" charset="0"/>
                <a:ea typeface="ＭＳ Ｐゴシック" charset="0"/>
                <a:cs typeface="Lucida Grande" charset="0"/>
                <a:sym typeface="Lucida Grande" charset="0"/>
              </a:rPr>
              <a:t>t belong there.</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Lastly, pull your ego and talents of what you can do out of the project. I was once asked if Titanium could display 10,000 rows of data because “core data can do this.” First, yes it can, but more importantly, if you are displaying 10,000 rows of data, you have a horrible UX challenge to solve in front of you. Features are features, and designing for the best UX is what dictates proper development.</a:t>
            </a:r>
            <a:endParaRPr lang="en-US" dirty="0">
              <a:solidFill>
                <a:srgbClr val="122956"/>
              </a:solidFill>
              <a:latin typeface="Lucida Grande" charset="0"/>
              <a:ea typeface="ＭＳ Ｐゴシック" charset="0"/>
              <a:cs typeface="Lucida Grande" charset="0"/>
              <a:sym typeface="Lucida Grande"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1"/>
          <p:cNvSpPr>
            <a:spLocks noGrp="1" noRot="1" noChangeAspect="1" noChangeArrowheads="1"/>
          </p:cNvSpPr>
          <p:nvPr>
            <p:ph type="sldImg"/>
          </p:nvPr>
        </p:nvSpPr>
        <p:spPr>
          <a:solidFill>
            <a:srgbClr val="FFFFFF"/>
          </a:solidFill>
          <a:ln/>
        </p:spPr>
      </p:sp>
      <p:sp>
        <p:nvSpPr>
          <p:cNvPr id="17410" name="Rectangle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19063" eaLnBrk="1" hangingPunct="1">
              <a:spcBef>
                <a:spcPts val="450"/>
              </a:spcBef>
            </a:pPr>
            <a:r>
              <a:rPr lang="en-US" dirty="0" smtClean="0">
                <a:solidFill>
                  <a:srgbClr val="000000"/>
                </a:solidFill>
                <a:latin typeface="Times New Roman" charset="0"/>
                <a:ea typeface="ＭＳ Ｐゴシック" charset="0"/>
                <a:cs typeface="Times New Roman" charset="0"/>
                <a:sym typeface="Times New Roman" charset="0"/>
              </a:rPr>
              <a:t>We’ve done a whirlwind of information for this short module</a:t>
            </a:r>
            <a:r>
              <a:rPr lang="en-US" baseline="0" dirty="0" smtClean="0">
                <a:solidFill>
                  <a:srgbClr val="000000"/>
                </a:solidFill>
                <a:latin typeface="Times New Roman" charset="0"/>
                <a:ea typeface="ＭＳ Ｐゴシック" charset="0"/>
                <a:cs typeface="Times New Roman" charset="0"/>
                <a:sym typeface="Times New Roman" charset="0"/>
              </a:rPr>
              <a:t> on UX. I say short as UX is a degree unto itself in practice and discipline and it constantly changes. I want to share with you some of the more general tools that are either established tools or ones that are rapidly becoming a great platform to build upon. I try to look for tools that have the </a:t>
            </a:r>
            <a:r>
              <a:rPr lang="en-US" baseline="0" dirty="0" err="1" smtClean="0">
                <a:solidFill>
                  <a:srgbClr val="000000"/>
                </a:solidFill>
                <a:latin typeface="Times New Roman" charset="0"/>
                <a:ea typeface="ＭＳ Ｐゴシック" charset="0"/>
                <a:cs typeface="Times New Roman" charset="0"/>
                <a:sym typeface="Times New Roman" charset="0"/>
              </a:rPr>
              <a:t>abilty</a:t>
            </a:r>
            <a:r>
              <a:rPr lang="en-US" baseline="0" dirty="0" smtClean="0">
                <a:solidFill>
                  <a:srgbClr val="000000"/>
                </a:solidFill>
                <a:latin typeface="Times New Roman" charset="0"/>
                <a:ea typeface="ＭＳ Ｐゴシック" charset="0"/>
                <a:cs typeface="Times New Roman" charset="0"/>
                <a:sym typeface="Times New Roman" charset="0"/>
              </a:rPr>
              <a:t> to transcend from intern to </a:t>
            </a:r>
            <a:r>
              <a:rPr lang="en-US" baseline="0" dirty="0" err="1" smtClean="0">
                <a:solidFill>
                  <a:srgbClr val="000000"/>
                </a:solidFill>
                <a:latin typeface="Times New Roman" charset="0"/>
                <a:ea typeface="ＭＳ Ｐゴシック" charset="0"/>
                <a:cs typeface="Times New Roman" charset="0"/>
                <a:sym typeface="Times New Roman" charset="0"/>
              </a:rPr>
              <a:t>CEOwith</a:t>
            </a:r>
            <a:r>
              <a:rPr lang="en-US" baseline="0" dirty="0" smtClean="0">
                <a:solidFill>
                  <a:srgbClr val="000000"/>
                </a:solidFill>
                <a:latin typeface="Times New Roman" charset="0"/>
                <a:ea typeface="ＭＳ Ｐゴシック" charset="0"/>
                <a:cs typeface="Times New Roman" charset="0"/>
                <a:sym typeface="Times New Roman" charset="0"/>
              </a:rPr>
              <a:t> a relatively small learning curve for ideas.</a:t>
            </a:r>
            <a:endParaRPr lang="en-US" dirty="0">
              <a:solidFill>
                <a:srgbClr val="000000"/>
              </a:solidFill>
              <a:latin typeface="Times New Roman" charset="0"/>
              <a:ea typeface="ＭＳ Ｐゴシック" charset="0"/>
              <a:cs typeface="Times New Roman" charset="0"/>
              <a:sym typeface="Times New Roman"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1"/>
          <p:cNvSpPr>
            <a:spLocks noGrp="1" noRot="1" noChangeAspect="1" noChangeArrowheads="1"/>
          </p:cNvSpPr>
          <p:nvPr>
            <p:ph type="sldImg"/>
          </p:nvPr>
        </p:nvSpPr>
        <p:spPr>
          <a:solidFill>
            <a:srgbClr val="FFFFFF"/>
          </a:solidFill>
          <a:ln/>
        </p:spPr>
      </p:sp>
      <p:sp>
        <p:nvSpPr>
          <p:cNvPr id="19458" name="Rectangle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420688" indent="-341313" eaLnBrk="1" hangingPunct="1">
              <a:spcBef>
                <a:spcPts val="600"/>
              </a:spcBef>
              <a:tabLst>
                <a:tab pos="114300" algn="l"/>
                <a:tab pos="990600" algn="l"/>
                <a:tab pos="1905000" algn="l"/>
                <a:tab pos="2819400" algn="l"/>
                <a:tab pos="3733800" algn="l"/>
                <a:tab pos="4648200" algn="l"/>
                <a:tab pos="5562600" algn="l"/>
              </a:tabLst>
            </a:pPr>
            <a:r>
              <a:rPr lang="en-US" dirty="0" smtClean="0">
                <a:solidFill>
                  <a:srgbClr val="122956"/>
                </a:solidFill>
                <a:latin typeface="Lucida Grande" charset="0"/>
                <a:ea typeface="ＭＳ Ｐゴシック" charset="0"/>
                <a:cs typeface="Lucida Grande" charset="0"/>
                <a:sym typeface="Lucida Grande" charset="0"/>
              </a:rPr>
              <a:t>Balsamiq is an inexpensive mockup tool that is exceptionally fast and I recommend for smaller organizations.</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dirty="0" smtClean="0">
                <a:solidFill>
                  <a:srgbClr val="122956"/>
                </a:solidFill>
                <a:latin typeface="Lucida Grande" charset="0"/>
                <a:ea typeface="ＭＳ Ｐゴシック" charset="0"/>
                <a:cs typeface="Lucida Grande" charset="0"/>
                <a:sym typeface="Lucida Grande" charset="0"/>
              </a:rPr>
              <a:t>Remember the drawings earlier in the presentation, this was</a:t>
            </a:r>
            <a:r>
              <a:rPr lang="en-US" baseline="0" dirty="0" smtClean="0">
                <a:solidFill>
                  <a:srgbClr val="122956"/>
                </a:solidFill>
                <a:latin typeface="Lucida Grande" charset="0"/>
                <a:ea typeface="ＭＳ Ｐゴシック" charset="0"/>
                <a:cs typeface="Lucida Grande" charset="0"/>
                <a:sym typeface="Lucida Grande" charset="0"/>
              </a:rPr>
              <a:t> the next step that Maria took. Using Balsamiq, she developed rapid UI/UX experiences for a flow of experience. This rapid development allows for quick feedback and a collaborative effort in your organization to refine and connect with the user. Engaging a set of users at this point is key to ensure you that you are performing the proper testing. We have gone so far as to cut these out and provide a cardboard phone with paper screens.</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Rapid testing here is what allows for faster internal revisions before getting on device. Having more refined here, allows for more engagement from your team with less cost. It also lets you explore multiple channels of thought for a far reduced cost. Consider the behind the scene footage of animation films. They do what’s  called an animatic with pen and paper before ever going to the computer to design</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This then allows for rapid feedback and response. Don’t be so consumed with the product that you take offense when a real consumer has an issue. Doing this process will help refine the user experience to be more rich and fulfilling in the end.</a:t>
            </a:r>
            <a:endParaRPr lang="en-US" dirty="0">
              <a:solidFill>
                <a:srgbClr val="122956"/>
              </a:solidFill>
              <a:latin typeface="Lucida Grande" charset="0"/>
              <a:ea typeface="ＭＳ Ｐゴシック" charset="0"/>
              <a:cs typeface="Lucida Grande" charset="0"/>
              <a:sym typeface="Lucida Grande"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1"/>
          <p:cNvSpPr>
            <a:spLocks noGrp="1" noRot="1" noChangeAspect="1" noChangeArrowheads="1"/>
          </p:cNvSpPr>
          <p:nvPr>
            <p:ph type="sldImg"/>
          </p:nvPr>
        </p:nvSpPr>
        <p:spPr>
          <a:solidFill>
            <a:srgbClr val="FFFFFF"/>
          </a:solidFill>
          <a:ln/>
        </p:spPr>
      </p:sp>
      <p:sp>
        <p:nvSpPr>
          <p:cNvPr id="19458" name="Rectangle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420688" indent="-341313" eaLnBrk="1" hangingPunct="1">
              <a:spcBef>
                <a:spcPts val="600"/>
              </a:spcBef>
              <a:tabLst>
                <a:tab pos="114300" algn="l"/>
                <a:tab pos="990600" algn="l"/>
                <a:tab pos="1905000" algn="l"/>
                <a:tab pos="2819400" algn="l"/>
                <a:tab pos="3733800" algn="l"/>
                <a:tab pos="4648200" algn="l"/>
                <a:tab pos="5562600" algn="l"/>
              </a:tabLst>
            </a:pPr>
            <a:r>
              <a:rPr lang="en-US" dirty="0" smtClean="0">
                <a:solidFill>
                  <a:srgbClr val="122956"/>
                </a:solidFill>
                <a:latin typeface="Lucida Grande" charset="0"/>
                <a:ea typeface="ＭＳ Ｐゴシック" charset="0"/>
                <a:cs typeface="Lucida Grande" charset="0"/>
                <a:sym typeface="Lucida Grande" charset="0"/>
              </a:rPr>
              <a:t>There are a top of</a:t>
            </a:r>
            <a:r>
              <a:rPr lang="en-US" baseline="0" dirty="0" smtClean="0">
                <a:solidFill>
                  <a:srgbClr val="122956"/>
                </a:solidFill>
                <a:latin typeface="Lucida Grande" charset="0"/>
                <a:ea typeface="ＭＳ Ｐゴシック" charset="0"/>
                <a:cs typeface="Lucida Grande" charset="0"/>
                <a:sym typeface="Lucida Grande" charset="0"/>
              </a:rPr>
              <a:t> screen sharing apps available but I prefer </a:t>
            </a:r>
            <a:r>
              <a:rPr lang="en-US" baseline="0" dirty="0" err="1" smtClean="0">
                <a:solidFill>
                  <a:srgbClr val="122956"/>
                </a:solidFill>
                <a:latin typeface="Lucida Grande" charset="0"/>
                <a:ea typeface="ＭＳ Ｐゴシック" charset="0"/>
                <a:cs typeface="Lucida Grande" charset="0"/>
                <a:sym typeface="Lucida Grande" charset="0"/>
              </a:rPr>
              <a:t>liveview</a:t>
            </a:r>
            <a:r>
              <a:rPr lang="en-US" baseline="0" dirty="0" smtClean="0">
                <a:solidFill>
                  <a:srgbClr val="122956"/>
                </a:solidFill>
                <a:latin typeface="Lucida Grande" charset="0"/>
                <a:ea typeface="ＭＳ Ｐゴシック" charset="0"/>
                <a:cs typeface="Lucida Grande" charset="0"/>
                <a:sym typeface="Lucida Grande" charset="0"/>
              </a:rPr>
              <a:t> for its simplicity. It allows you to have direct device feedback on your designs. Test on any iPhone or </a:t>
            </a:r>
            <a:r>
              <a:rPr lang="en-US" baseline="0" dirty="0" err="1" smtClean="0">
                <a:solidFill>
                  <a:srgbClr val="122956"/>
                </a:solidFill>
                <a:latin typeface="Lucida Grande" charset="0"/>
                <a:ea typeface="ＭＳ Ｐゴシック" charset="0"/>
                <a:cs typeface="Lucida Grande" charset="0"/>
                <a:sym typeface="Lucida Grande" charset="0"/>
              </a:rPr>
              <a:t>iPad</a:t>
            </a:r>
            <a:r>
              <a:rPr lang="en-US" baseline="0" dirty="0" smtClean="0">
                <a:solidFill>
                  <a:srgbClr val="122956"/>
                </a:solidFill>
                <a:latin typeface="Lucida Grande" charset="0"/>
                <a:ea typeface="ＭＳ Ｐゴシック" charset="0"/>
                <a:cs typeface="Lucida Grande" charset="0"/>
                <a:sym typeface="Lucida Grande" charset="0"/>
              </a:rPr>
              <a:t> and ensure that you font sizes, colors, information, and overall UI is set up to be the most successful for you.</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buFontTx/>
              <a:buChar char="-"/>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Quick device feedback is the greatest benefit here, you can get information related to the development of your designs and see where people want to click and get information.</a:t>
            </a:r>
          </a:p>
          <a:p>
            <a:pPr marL="420688" indent="-341313" eaLnBrk="1" hangingPunct="1">
              <a:spcBef>
                <a:spcPts val="600"/>
              </a:spcBef>
              <a:buFontTx/>
              <a:buChar char="-"/>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buFontTx/>
              <a:buChar char="-"/>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You can make sure that information is properly displayed on the device</a:t>
            </a:r>
          </a:p>
          <a:p>
            <a:pPr marL="420688" indent="-341313" eaLnBrk="1" hangingPunct="1">
              <a:spcBef>
                <a:spcPts val="600"/>
              </a:spcBef>
              <a:buFontTx/>
              <a:buChar char="-"/>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buFontTx/>
              <a:buChar char="-"/>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Lastly you have minimal interaction and can rapidly change things so that people can see what happens. Coupled with Balsamiq, you can have a real interactive experience if set up properly.</a:t>
            </a:r>
            <a:endParaRPr lang="en-US" dirty="0">
              <a:solidFill>
                <a:srgbClr val="122956"/>
              </a:solidFill>
              <a:latin typeface="Lucida Grande" charset="0"/>
              <a:ea typeface="ＭＳ Ｐゴシック" charset="0"/>
              <a:cs typeface="Lucida Grande" charset="0"/>
              <a:sym typeface="Lucida Grande"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1"/>
          <p:cNvSpPr>
            <a:spLocks noGrp="1" noRot="1" noChangeAspect="1" noChangeArrowheads="1"/>
          </p:cNvSpPr>
          <p:nvPr>
            <p:ph type="sldImg"/>
          </p:nvPr>
        </p:nvSpPr>
        <p:spPr>
          <a:solidFill>
            <a:srgbClr val="FFFFFF"/>
          </a:solidFill>
          <a:ln/>
        </p:spPr>
      </p:sp>
      <p:sp>
        <p:nvSpPr>
          <p:cNvPr id="19458" name="Rectangle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420688" indent="-341313" eaLnBrk="1" hangingPunct="1">
              <a:spcBef>
                <a:spcPts val="600"/>
              </a:spcBef>
              <a:tabLst>
                <a:tab pos="114300" algn="l"/>
                <a:tab pos="990600" algn="l"/>
                <a:tab pos="1905000" algn="l"/>
                <a:tab pos="2819400" algn="l"/>
                <a:tab pos="3733800" algn="l"/>
                <a:tab pos="4648200" algn="l"/>
                <a:tab pos="5562600" algn="l"/>
              </a:tabLst>
            </a:pPr>
            <a:r>
              <a:rPr lang="en-US" dirty="0" smtClean="0">
                <a:solidFill>
                  <a:srgbClr val="122956"/>
                </a:solidFill>
                <a:latin typeface="Lucida Grande" charset="0"/>
                <a:ea typeface="ＭＳ Ｐゴシック" charset="0"/>
                <a:cs typeface="Lucida Grande" charset="0"/>
                <a:sym typeface="Lucida Grande" charset="0"/>
              </a:rPr>
              <a:t>Of course it comes</a:t>
            </a:r>
            <a:r>
              <a:rPr lang="en-US" baseline="0" dirty="0" smtClean="0">
                <a:solidFill>
                  <a:srgbClr val="122956"/>
                </a:solidFill>
                <a:latin typeface="Lucida Grande" charset="0"/>
                <a:ea typeface="ＭＳ Ｐゴシック" charset="0"/>
                <a:cs typeface="Lucida Grande" charset="0"/>
                <a:sym typeface="Lucida Grande" charset="0"/>
              </a:rPr>
              <a:t> down to Illustrator and Photoshop as the kingpins of refined design. There are several open source alternatives, but the fact is, your designer is going to be using one of these tools. I personally encourage Illustrator due to that it’s 100% vector based and refactoring artwork is much easier. However, Photoshop users in the advanced realm are also able to do some amazing works of art.</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The main key here is that you want to ensure you use vector based designs. Vectors are scale-able and reusable across other platforms.</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You should only go down this road if you have completed testing, mockups, and done it again. Don’t expend your resources on refined designs until your 100% sure you have done your due diligence in mockups and testing. Which brings us to the last section before Q&amp;</a:t>
            </a:r>
            <a:r>
              <a:rPr lang="en-US" baseline="0" dirty="0" smtClean="0">
                <a:solidFill>
                  <a:srgbClr val="122956"/>
                </a:solidFill>
                <a:latin typeface="Lucida Grande" charset="0"/>
                <a:ea typeface="ＭＳ Ｐゴシック" charset="0"/>
                <a:cs typeface="Lucida Grande" charset="0"/>
                <a:sym typeface="Lucida Grande" charset="0"/>
              </a:rPr>
              <a:t>A</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Free vector tool is </a:t>
            </a:r>
            <a:r>
              <a:rPr lang="en-US" baseline="0" dirty="0" err="1" smtClean="0">
                <a:solidFill>
                  <a:srgbClr val="122956"/>
                </a:solidFill>
                <a:latin typeface="Lucida Grande" charset="0"/>
                <a:ea typeface="ＭＳ Ｐゴシック" charset="0"/>
                <a:cs typeface="Lucida Grande" charset="0"/>
                <a:sym typeface="Lucida Grande" charset="0"/>
              </a:rPr>
              <a:t>Inkscape</a:t>
            </a: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Gimp is raster editor like Photoshop, but folks typically love it or hate it</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dirty="0">
              <a:solidFill>
                <a:srgbClr val="122956"/>
              </a:solidFill>
              <a:latin typeface="Lucida Grande" charset="0"/>
              <a:ea typeface="ＭＳ Ｐゴシック" charset="0"/>
              <a:cs typeface="Lucida Grande" charset="0"/>
              <a:sym typeface="Lucida Grande"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1"/>
          <p:cNvSpPr>
            <a:spLocks noGrp="1" noRot="1" noChangeAspect="1" noChangeArrowheads="1"/>
          </p:cNvSpPr>
          <p:nvPr>
            <p:ph type="sldImg"/>
          </p:nvPr>
        </p:nvSpPr>
        <p:spPr>
          <a:solidFill>
            <a:srgbClr val="FFFFFF"/>
          </a:solidFill>
          <a:ln/>
        </p:spPr>
      </p:sp>
      <p:sp>
        <p:nvSpPr>
          <p:cNvPr id="17410" name="Rectangle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19063" eaLnBrk="1" hangingPunct="1">
              <a:spcBef>
                <a:spcPts val="450"/>
              </a:spcBef>
            </a:pPr>
            <a:r>
              <a:rPr lang="en-US" dirty="0" smtClean="0">
                <a:solidFill>
                  <a:srgbClr val="000000"/>
                </a:solidFill>
                <a:latin typeface="Times New Roman" charset="0"/>
                <a:ea typeface="ＭＳ Ｐゴシック" charset="0"/>
                <a:cs typeface="Times New Roman" charset="0"/>
                <a:sym typeface="Times New Roman" charset="0"/>
              </a:rPr>
              <a:t>Development and Testing</a:t>
            </a:r>
          </a:p>
          <a:p>
            <a:pPr marL="119063" eaLnBrk="1" hangingPunct="1">
              <a:spcBef>
                <a:spcPts val="450"/>
              </a:spcBef>
            </a:pPr>
            <a:endParaRPr lang="en-US" dirty="0" smtClean="0">
              <a:solidFill>
                <a:srgbClr val="000000"/>
              </a:solidFill>
              <a:latin typeface="Times New Roman" charset="0"/>
              <a:ea typeface="ＭＳ Ｐゴシック" charset="0"/>
              <a:cs typeface="Times New Roman" charset="0"/>
              <a:sym typeface="Times New Roman" charset="0"/>
            </a:endParaRPr>
          </a:p>
          <a:p>
            <a:pPr marL="119063" eaLnBrk="1" hangingPunct="1">
              <a:spcBef>
                <a:spcPts val="450"/>
              </a:spcBef>
            </a:pPr>
            <a:r>
              <a:rPr lang="en-US" dirty="0" smtClean="0">
                <a:solidFill>
                  <a:srgbClr val="000000"/>
                </a:solidFill>
                <a:latin typeface="Times New Roman" charset="0"/>
                <a:ea typeface="ＭＳ Ｐゴシック" charset="0"/>
                <a:cs typeface="Times New Roman" charset="0"/>
                <a:sym typeface="Times New Roman" charset="0"/>
              </a:rPr>
              <a:t>One of the biggest benefits of Titanium</a:t>
            </a:r>
            <a:r>
              <a:rPr lang="en-US" baseline="0" dirty="0" smtClean="0">
                <a:solidFill>
                  <a:srgbClr val="000000"/>
                </a:solidFill>
                <a:latin typeface="Times New Roman" charset="0"/>
                <a:ea typeface="ＭＳ Ｐゴシック" charset="0"/>
                <a:cs typeface="Times New Roman" charset="0"/>
                <a:sym typeface="Times New Roman" charset="0"/>
              </a:rPr>
              <a:t> is it’s ability to rapidly develop apps. If you have a good mockup for UX that is receiving stellar feedback from your test group, then start building it in Titanium and get it out there to other users. Refined design will simply enhance the core experience, but it shouldn’t limit what you can gain from doing a good “skeleton style” app.</a:t>
            </a:r>
            <a:endParaRPr lang="en-US" dirty="0">
              <a:solidFill>
                <a:srgbClr val="000000"/>
              </a:solidFill>
              <a:latin typeface="Times New Roman" charset="0"/>
              <a:ea typeface="ＭＳ Ｐゴシック" charset="0"/>
              <a:cs typeface="Times New Roman" charset="0"/>
              <a:sym typeface="Times New Roman"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1"/>
          <p:cNvSpPr>
            <a:spLocks noGrp="1" noRot="1" noChangeAspect="1" noChangeArrowheads="1"/>
          </p:cNvSpPr>
          <p:nvPr>
            <p:ph type="sldImg"/>
          </p:nvPr>
        </p:nvSpPr>
        <p:spPr>
          <a:solidFill>
            <a:srgbClr val="FFFFFF"/>
          </a:solidFill>
          <a:ln/>
        </p:spPr>
      </p:sp>
      <p:sp>
        <p:nvSpPr>
          <p:cNvPr id="17410" name="Rectangle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19063" eaLnBrk="1" hangingPunct="1">
              <a:spcBef>
                <a:spcPts val="450"/>
              </a:spcBef>
            </a:pPr>
            <a:r>
              <a:rPr lang="en-US" dirty="0" smtClean="0">
                <a:solidFill>
                  <a:srgbClr val="000000"/>
                </a:solidFill>
                <a:latin typeface="Times New Roman" charset="0"/>
                <a:ea typeface="ＭＳ Ｐゴシック" charset="0"/>
                <a:cs typeface="Times New Roman" charset="0"/>
                <a:sym typeface="Times New Roman" charset="0"/>
              </a:rPr>
              <a:t>The Basics, </a:t>
            </a:r>
          </a:p>
          <a:p>
            <a:pPr marL="119063" eaLnBrk="1" hangingPunct="1">
              <a:spcBef>
                <a:spcPts val="450"/>
              </a:spcBef>
            </a:pPr>
            <a:r>
              <a:rPr lang="en-US" dirty="0" smtClean="0">
                <a:solidFill>
                  <a:srgbClr val="000000"/>
                </a:solidFill>
                <a:latin typeface="Times New Roman" charset="0"/>
                <a:ea typeface="ＭＳ Ｐゴシック" charset="0"/>
                <a:cs typeface="Times New Roman" charset="0"/>
                <a:sym typeface="Times New Roman" charset="0"/>
              </a:rPr>
              <a:t>What do the users really want, what</a:t>
            </a:r>
            <a:r>
              <a:rPr lang="en-US" baseline="0" dirty="0" smtClean="0">
                <a:solidFill>
                  <a:srgbClr val="000000"/>
                </a:solidFill>
                <a:latin typeface="Times New Roman" charset="0"/>
                <a:ea typeface="ＭＳ Ｐゴシック" charset="0"/>
                <a:cs typeface="Times New Roman" charset="0"/>
                <a:sym typeface="Times New Roman" charset="0"/>
              </a:rPr>
              <a:t> do you have available to show.</a:t>
            </a:r>
          </a:p>
          <a:p>
            <a:pPr marL="119063" eaLnBrk="1" hangingPunct="1">
              <a:spcBef>
                <a:spcPts val="450"/>
              </a:spcBef>
            </a:pPr>
            <a:r>
              <a:rPr lang="en-US" baseline="0" dirty="0" smtClean="0">
                <a:solidFill>
                  <a:srgbClr val="000000"/>
                </a:solidFill>
                <a:latin typeface="Times New Roman" charset="0"/>
                <a:ea typeface="ＭＳ Ｐゴシック" charset="0"/>
                <a:cs typeface="Times New Roman" charset="0"/>
                <a:sym typeface="Times New Roman" charset="0"/>
              </a:rPr>
              <a:t>To begin we need to first explore our user.</a:t>
            </a:r>
            <a:endParaRPr lang="en-US" dirty="0">
              <a:solidFill>
                <a:srgbClr val="000000"/>
              </a:solidFill>
              <a:latin typeface="Times New Roman" charset="0"/>
              <a:ea typeface="ＭＳ Ｐゴシック" charset="0"/>
              <a:cs typeface="Times New Roman" charset="0"/>
              <a:sym typeface="Times New Roman"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1"/>
          <p:cNvSpPr>
            <a:spLocks noGrp="1" noRot="1" noChangeAspect="1" noChangeArrowheads="1"/>
          </p:cNvSpPr>
          <p:nvPr>
            <p:ph type="sldImg"/>
          </p:nvPr>
        </p:nvSpPr>
        <p:spPr>
          <a:solidFill>
            <a:srgbClr val="FFFFFF"/>
          </a:solidFill>
          <a:ln/>
        </p:spPr>
      </p:sp>
      <p:sp>
        <p:nvSpPr>
          <p:cNvPr id="19458" name="Rectangle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420688" indent="-341313" eaLnBrk="1" hangingPunct="1">
              <a:spcBef>
                <a:spcPts val="600"/>
              </a:spcBef>
              <a:tabLst>
                <a:tab pos="114300" algn="l"/>
                <a:tab pos="990600" algn="l"/>
                <a:tab pos="1905000" algn="l"/>
                <a:tab pos="2819400" algn="l"/>
                <a:tab pos="3733800" algn="l"/>
                <a:tab pos="4648200" algn="l"/>
                <a:tab pos="5562600" algn="l"/>
              </a:tabLst>
            </a:pPr>
            <a:r>
              <a:rPr lang="en-US" dirty="0" smtClean="0">
                <a:solidFill>
                  <a:srgbClr val="122956"/>
                </a:solidFill>
                <a:latin typeface="Lucida Grande" charset="0"/>
                <a:ea typeface="ＭＳ Ｐゴシック" charset="0"/>
                <a:cs typeface="Lucida Grande" charset="0"/>
                <a:sym typeface="Lucida Grande" charset="0"/>
              </a:rPr>
              <a:t>All you really need is</a:t>
            </a:r>
            <a:r>
              <a:rPr lang="en-US" baseline="0" dirty="0" smtClean="0">
                <a:solidFill>
                  <a:srgbClr val="122956"/>
                </a:solidFill>
                <a:latin typeface="Lucida Grande" charset="0"/>
                <a:ea typeface="ＭＳ Ｐゴシック" charset="0"/>
                <a:cs typeface="Lucida Grande" charset="0"/>
                <a:sym typeface="Lucida Grande" charset="0"/>
              </a:rPr>
              <a:t> a small sample, and 6 people is typically enough to get feedback. How do you get feedback? Ask specific questions and have people perform specific actions. Do not jut ask ‘what do you think?’ Be specific, such as ‘Can you try and register?’ Typically 6 people is more than enough feedback to figure out flaws and successes.</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If your drawing it on paper first, and having someone go through the process, do not guide them. Let them figure out the process. Paper works! It’s fast to change, and easy to adapt!</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LiveView style apps work great with Balsamiq for fast iteration and changes. Try not to guide the user, and instead hover over their shoulder and watch them interact.</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Lastly don’t own your app, the more your connected the more people will try not to offend. Ask a stranger on the street, give the single sentence pitch then ask them,  “Hey, my boss wants me to ask questions about this app, what do you think of the main screen?” you’ll get more honest feedback that way than pledging your love of code on this app.</a:t>
            </a:r>
            <a:endParaRPr lang="en-US" dirty="0">
              <a:solidFill>
                <a:srgbClr val="122956"/>
              </a:solidFill>
              <a:latin typeface="Lucida Grande" charset="0"/>
              <a:ea typeface="ＭＳ Ｐゴシック" charset="0"/>
              <a:cs typeface="Lucida Grande" charset="0"/>
              <a:sym typeface="Lucida Grande"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1"/>
          <p:cNvSpPr>
            <a:spLocks noGrp="1" noRot="1" noChangeAspect="1" noChangeArrowheads="1"/>
          </p:cNvSpPr>
          <p:nvPr>
            <p:ph type="sldImg"/>
          </p:nvPr>
        </p:nvSpPr>
        <p:spPr>
          <a:solidFill>
            <a:srgbClr val="FFFFFF"/>
          </a:solidFill>
          <a:ln/>
        </p:spPr>
      </p:sp>
      <p:sp>
        <p:nvSpPr>
          <p:cNvPr id="19458" name="Rectangle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420688" indent="-341313" eaLnBrk="1" hangingPunct="1">
              <a:spcBef>
                <a:spcPts val="600"/>
              </a:spcBef>
              <a:tabLst>
                <a:tab pos="114300" algn="l"/>
                <a:tab pos="990600" algn="l"/>
                <a:tab pos="1905000" algn="l"/>
                <a:tab pos="2819400" algn="l"/>
                <a:tab pos="3733800" algn="l"/>
                <a:tab pos="4648200" algn="l"/>
                <a:tab pos="5562600" algn="l"/>
              </a:tabLst>
            </a:pPr>
            <a:r>
              <a:rPr lang="en-US" dirty="0" smtClean="0">
                <a:solidFill>
                  <a:srgbClr val="122956"/>
                </a:solidFill>
                <a:latin typeface="Lucida Grande" charset="0"/>
                <a:ea typeface="ＭＳ Ｐゴシック" charset="0"/>
                <a:cs typeface="Lucida Grande" charset="0"/>
                <a:sym typeface="Lucida Grande" charset="0"/>
              </a:rPr>
              <a:t>Now that you have mockups, bring your programming</a:t>
            </a:r>
            <a:r>
              <a:rPr lang="en-US" baseline="0" dirty="0" smtClean="0">
                <a:solidFill>
                  <a:srgbClr val="122956"/>
                </a:solidFill>
                <a:latin typeface="Lucida Grande" charset="0"/>
                <a:ea typeface="ＭＳ Ｐゴシック" charset="0"/>
                <a:cs typeface="Lucida Grande" charset="0"/>
                <a:sym typeface="Lucida Grande" charset="0"/>
              </a:rPr>
              <a:t> skills to the table and start creating the technical side of the application. If you connect to </a:t>
            </a:r>
            <a:r>
              <a:rPr lang="en-US" baseline="0" dirty="0" err="1" smtClean="0">
                <a:solidFill>
                  <a:srgbClr val="122956"/>
                </a:solidFill>
                <a:latin typeface="Lucida Grande" charset="0"/>
                <a:ea typeface="ＭＳ Ｐゴシック" charset="0"/>
                <a:cs typeface="Lucida Grande" charset="0"/>
                <a:sym typeface="Lucida Grande" charset="0"/>
              </a:rPr>
              <a:t>webservices</a:t>
            </a:r>
            <a:r>
              <a:rPr lang="en-US" baseline="0" dirty="0" smtClean="0">
                <a:solidFill>
                  <a:srgbClr val="122956"/>
                </a:solidFill>
                <a:latin typeface="Lucida Grande" charset="0"/>
                <a:ea typeface="ＭＳ Ｐゴシック" charset="0"/>
                <a:cs typeface="Lucida Grande" charset="0"/>
                <a:sym typeface="Lucida Grande" charset="0"/>
              </a:rPr>
              <a:t>, fake them, if you are loading data, set a timeout on your </a:t>
            </a:r>
            <a:r>
              <a:rPr lang="en-US" baseline="0" dirty="0" err="1" smtClean="0">
                <a:solidFill>
                  <a:srgbClr val="122956"/>
                </a:solidFill>
                <a:latin typeface="Lucida Grande" charset="0"/>
                <a:ea typeface="ＭＳ Ｐゴシック" charset="0"/>
                <a:cs typeface="Lucida Grande" charset="0"/>
                <a:sym typeface="Lucida Grande" charset="0"/>
              </a:rPr>
              <a:t>preloader</a:t>
            </a:r>
            <a:r>
              <a:rPr lang="en-US" baseline="0" dirty="0" smtClean="0">
                <a:solidFill>
                  <a:srgbClr val="122956"/>
                </a:solidFill>
                <a:latin typeface="Lucida Grande" charset="0"/>
                <a:ea typeface="ＭＳ Ｐゴシック" charset="0"/>
                <a:cs typeface="Lucida Grande" charset="0"/>
                <a:sym typeface="Lucida Grande" charset="0"/>
              </a:rPr>
              <a:t> (you can refactor it later for added benefit).</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The goal of this exercise is to get your main structure in place and in the hands of some test users. This is your real app now, the responses should be nearly the same as your UX test prior. This is just the next step.</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Get your core elements in the app. Custom fonts, colors, and positioning of these elements are all items that should be set. These items can then be wrapped with images and other elements to enhance the UI, but the initial UX should have these elements in place as much as possible.</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For places that use images, create dummy images of that size for placeholders. This doesn’t need to be everywhere, but in enough places to show spacing or artwork.</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Lastly, unless you have data do NOT use real copy, use </a:t>
            </a:r>
            <a:r>
              <a:rPr lang="en-US" baseline="0" dirty="0" err="1" smtClean="0">
                <a:solidFill>
                  <a:srgbClr val="122956"/>
                </a:solidFill>
                <a:latin typeface="Lucida Grande" charset="0"/>
                <a:ea typeface="ＭＳ Ｐゴシック" charset="0"/>
                <a:cs typeface="Lucida Grande" charset="0"/>
                <a:sym typeface="Lucida Grande" charset="0"/>
              </a:rPr>
              <a:t>Lorem</a:t>
            </a:r>
            <a:r>
              <a:rPr lang="en-US" baseline="0" dirty="0" smtClean="0">
                <a:solidFill>
                  <a:srgbClr val="122956"/>
                </a:solidFill>
                <a:latin typeface="Lucida Grande" charset="0"/>
                <a:ea typeface="ＭＳ Ｐゴシック" charset="0"/>
                <a:cs typeface="Lucida Grande" charset="0"/>
                <a:sym typeface="Lucida Grande" charset="0"/>
              </a:rPr>
              <a:t> </a:t>
            </a:r>
            <a:r>
              <a:rPr lang="en-US" baseline="0" dirty="0" err="1" smtClean="0">
                <a:solidFill>
                  <a:srgbClr val="122956"/>
                </a:solidFill>
                <a:latin typeface="Lucida Grande" charset="0"/>
                <a:ea typeface="ＭＳ Ｐゴシック" charset="0"/>
                <a:cs typeface="Lucida Grande" charset="0"/>
                <a:sym typeface="Lucida Grande" charset="0"/>
              </a:rPr>
              <a:t>Ipsum</a:t>
            </a:r>
            <a:r>
              <a:rPr lang="en-US" baseline="0" dirty="0" smtClean="0">
                <a:solidFill>
                  <a:srgbClr val="122956"/>
                </a:solidFill>
                <a:latin typeface="Lucida Grande" charset="0"/>
                <a:ea typeface="ＭＳ Ｐゴシック" charset="0"/>
                <a:cs typeface="Lucida Grande" charset="0"/>
                <a:sym typeface="Lucida Grande" charset="0"/>
              </a:rPr>
              <a:t>. This is Greek copy that will not distract the user with spelling or content, but will provide you with feedback on the design of the element instead.</a:t>
            </a:r>
            <a:endParaRPr lang="en-US" dirty="0">
              <a:solidFill>
                <a:srgbClr val="122956"/>
              </a:solidFill>
              <a:latin typeface="Lucida Grande" charset="0"/>
              <a:ea typeface="ＭＳ Ｐゴシック" charset="0"/>
              <a:cs typeface="Lucida Grande" charset="0"/>
              <a:sym typeface="Lucida Grande"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1"/>
          <p:cNvSpPr>
            <a:spLocks noGrp="1" noRot="1" noChangeAspect="1" noChangeArrowheads="1"/>
          </p:cNvSpPr>
          <p:nvPr>
            <p:ph type="sldImg"/>
          </p:nvPr>
        </p:nvSpPr>
        <p:spPr>
          <a:solidFill>
            <a:srgbClr val="FFFFFF"/>
          </a:solidFill>
          <a:ln/>
        </p:spPr>
      </p:sp>
      <p:sp>
        <p:nvSpPr>
          <p:cNvPr id="19458" name="Rectangle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420688" indent="-341313" eaLnBrk="1" hangingPunct="1">
              <a:spcBef>
                <a:spcPts val="600"/>
              </a:spcBef>
              <a:tabLst>
                <a:tab pos="114300" algn="l"/>
                <a:tab pos="990600" algn="l"/>
                <a:tab pos="1905000" algn="l"/>
                <a:tab pos="2819400" algn="l"/>
                <a:tab pos="3733800" algn="l"/>
                <a:tab pos="4648200" algn="l"/>
                <a:tab pos="5562600" algn="l"/>
              </a:tabLst>
            </a:pPr>
            <a:r>
              <a:rPr lang="en-US" dirty="0" smtClean="0">
                <a:solidFill>
                  <a:srgbClr val="122956"/>
                </a:solidFill>
                <a:latin typeface="Lucida Grande" charset="0"/>
                <a:ea typeface="ＭＳ Ｐゴシック" charset="0"/>
                <a:cs typeface="Lucida Grande" charset="0"/>
                <a:sym typeface="Lucida Grande" charset="0"/>
              </a:rPr>
              <a:t>Iteration</a:t>
            </a:r>
            <a:r>
              <a:rPr lang="en-US" baseline="0" dirty="0" smtClean="0">
                <a:solidFill>
                  <a:srgbClr val="122956"/>
                </a:solidFill>
                <a:latin typeface="Lucida Grande" charset="0"/>
                <a:ea typeface="ＭＳ Ｐゴシック" charset="0"/>
                <a:cs typeface="Lucida Grande" charset="0"/>
                <a:sym typeface="Lucida Grande" charset="0"/>
              </a:rPr>
              <a:t> is a fun word, it means to change quickly. Any entrepreneur knows this word well. </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It is better to change early and often than later and slower. More UX experience up front is key to figuring out what your core UX is!</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Just because your mom may not get it doesn’t mean you should change. Are you asking the right people? Is the feedback enhancing your app?</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If you end up pivoting 180 degrees, it’s not a bad thing! Especially if its justified and early on!</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Always go back to your core three questions:</a:t>
            </a:r>
          </a:p>
          <a:p>
            <a:pPr marL="420688" indent="-341313" eaLnBrk="1" hangingPunct="1">
              <a:spcBef>
                <a:spcPts val="600"/>
              </a:spcBef>
              <a:buFontTx/>
              <a:buChar char="-"/>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What problems are you solving,</a:t>
            </a:r>
          </a:p>
          <a:p>
            <a:pPr marL="420688" indent="-341313" eaLnBrk="1" hangingPunct="1">
              <a:spcBef>
                <a:spcPts val="600"/>
              </a:spcBef>
              <a:buFontTx/>
              <a:buChar char="-"/>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Who are your key users,</a:t>
            </a:r>
          </a:p>
          <a:p>
            <a:pPr marL="420688" indent="-341313" eaLnBrk="1" hangingPunct="1">
              <a:spcBef>
                <a:spcPts val="600"/>
              </a:spcBef>
              <a:buFontTx/>
              <a:buChar char="-"/>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What are their needs</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dirty="0">
              <a:solidFill>
                <a:srgbClr val="122956"/>
              </a:solidFill>
              <a:latin typeface="Lucida Grande" charset="0"/>
              <a:ea typeface="ＭＳ Ｐゴシック" charset="0"/>
              <a:cs typeface="Lucida Grande" charset="0"/>
              <a:sym typeface="Lucida Grande"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1"/>
          <p:cNvSpPr>
            <a:spLocks noGrp="1" noRot="1" noChangeAspect="1" noChangeArrowheads="1"/>
          </p:cNvSpPr>
          <p:nvPr>
            <p:ph type="sldImg"/>
          </p:nvPr>
        </p:nvSpPr>
        <p:spPr>
          <a:solidFill>
            <a:srgbClr val="FFFFFF"/>
          </a:solidFill>
          <a:ln/>
        </p:spPr>
      </p:sp>
      <p:sp>
        <p:nvSpPr>
          <p:cNvPr id="19458" name="Rectangle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420688" indent="-341313" eaLnBrk="1" hangingPunct="1">
              <a:spcBef>
                <a:spcPts val="600"/>
              </a:spcBef>
              <a:tabLst>
                <a:tab pos="114300" algn="l"/>
                <a:tab pos="990600" algn="l"/>
                <a:tab pos="1905000" algn="l"/>
                <a:tab pos="2819400" algn="l"/>
                <a:tab pos="3733800" algn="l"/>
                <a:tab pos="4648200" algn="l"/>
                <a:tab pos="5562600" algn="l"/>
              </a:tabLst>
            </a:pPr>
            <a:r>
              <a:rPr lang="en-US" dirty="0" smtClean="0">
                <a:solidFill>
                  <a:srgbClr val="122956"/>
                </a:solidFill>
                <a:latin typeface="Lucida Grande" charset="0"/>
                <a:ea typeface="ＭＳ Ｐゴシック" charset="0"/>
                <a:cs typeface="Lucida Grande" charset="0"/>
                <a:sym typeface="Lucida Grande" charset="0"/>
              </a:rPr>
              <a:t>UI/UX can become frustrating!</a:t>
            </a:r>
            <a:r>
              <a:rPr lang="en-US" baseline="0" dirty="0" smtClean="0">
                <a:solidFill>
                  <a:srgbClr val="122956"/>
                </a:solidFill>
                <a:latin typeface="Lucida Grande" charset="0"/>
                <a:ea typeface="ＭＳ Ｐゴシック" charset="0"/>
                <a:cs typeface="Lucida Grande" charset="0"/>
                <a:sym typeface="Lucida Grande" charset="0"/>
              </a:rPr>
              <a:t> Everyone will have an opinion in what you should do including myself. At some point you have to do something. This is where you divide and conquer the best you can. Always continue your testing, this is where A|B can really help along with user feedback on your initial app.</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You will never be complete, no one ever is, in fact I already want to redo this presentation, but without locking something down, it becomes vaporware. Decide to act and get your responses.</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Remember in your first, second, third, or any release what your minimum viable product is. This can be different from release to release, but always keep that in mind.</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UI/UX is exceptionally important. If you look at the top paid apps, and featured apps, almost all of them know exactly what they are doing for their user. If nothing else, make sure what you r working on has true value to your user, and that you are satisfying their needs.</a:t>
            </a:r>
            <a:endParaRPr lang="en-US" dirty="0">
              <a:solidFill>
                <a:srgbClr val="122956"/>
              </a:solidFill>
              <a:latin typeface="Lucida Grande" charset="0"/>
              <a:ea typeface="ＭＳ Ｐゴシック" charset="0"/>
              <a:cs typeface="Lucida Grande" charset="0"/>
              <a:sym typeface="Lucida Grande"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1"/>
          <p:cNvSpPr>
            <a:spLocks noGrp="1" noRot="1" noChangeAspect="1" noChangeArrowheads="1"/>
          </p:cNvSpPr>
          <p:nvPr>
            <p:ph type="sldImg"/>
          </p:nvPr>
        </p:nvSpPr>
        <p:spPr>
          <a:solidFill>
            <a:srgbClr val="FFFFFF"/>
          </a:solidFill>
          <a:ln/>
        </p:spPr>
      </p:sp>
      <p:sp>
        <p:nvSpPr>
          <p:cNvPr id="17410" name="Rectangle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19063" eaLnBrk="1" hangingPunct="1">
              <a:spcBef>
                <a:spcPts val="450"/>
              </a:spcBef>
            </a:pPr>
            <a:endParaRPr lang="en-US" dirty="0">
              <a:solidFill>
                <a:srgbClr val="000000"/>
              </a:solidFill>
              <a:latin typeface="Times New Roman" charset="0"/>
              <a:ea typeface="ＭＳ Ｐゴシック" charset="0"/>
              <a:cs typeface="Times New Roman" charset="0"/>
              <a:sym typeface="Times New Roman" charset="0"/>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1"/>
          <p:cNvSpPr>
            <a:spLocks noGrp="1" noRot="1" noChangeAspect="1" noChangeArrowheads="1"/>
          </p:cNvSpPr>
          <p:nvPr>
            <p:ph type="sldImg"/>
          </p:nvPr>
        </p:nvSpPr>
        <p:spPr>
          <a:solidFill>
            <a:srgbClr val="FFFFFF"/>
          </a:solidFill>
          <a:ln/>
        </p:spPr>
      </p:sp>
      <p:sp>
        <p:nvSpPr>
          <p:cNvPr id="17410" name="Rectangle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19063" eaLnBrk="1" hangingPunct="1">
              <a:spcBef>
                <a:spcPts val="450"/>
              </a:spcBef>
            </a:pPr>
            <a:r>
              <a:rPr lang="en-US" dirty="0" smtClean="0">
                <a:solidFill>
                  <a:srgbClr val="000000"/>
                </a:solidFill>
                <a:latin typeface="Times New Roman" charset="0"/>
                <a:ea typeface="ＭＳ Ｐゴシック" charset="0"/>
                <a:cs typeface="Times New Roman" charset="0"/>
                <a:sym typeface="Times New Roman" charset="0"/>
              </a:rPr>
              <a:t>Take a look at the </a:t>
            </a:r>
            <a:r>
              <a:rPr lang="en-US" dirty="0" err="1" smtClean="0">
                <a:solidFill>
                  <a:srgbClr val="000000"/>
                </a:solidFill>
                <a:latin typeface="Times New Roman" charset="0"/>
                <a:ea typeface="ＭＳ Ｐゴシック" charset="0"/>
                <a:cs typeface="Times New Roman" charset="0"/>
                <a:sym typeface="Times New Roman" charset="0"/>
              </a:rPr>
              <a:t>TiBountyHunter</a:t>
            </a:r>
            <a:r>
              <a:rPr lang="en-US" dirty="0" smtClean="0">
                <a:solidFill>
                  <a:srgbClr val="000000"/>
                </a:solidFill>
                <a:latin typeface="Times New Roman" charset="0"/>
                <a:ea typeface="ＭＳ Ｐゴシック" charset="0"/>
                <a:cs typeface="Times New Roman" charset="0"/>
                <a:sym typeface="Times New Roman" charset="0"/>
              </a:rPr>
              <a:t> app as it exists at the end of BNAPPs</a:t>
            </a:r>
          </a:p>
          <a:p>
            <a:pPr marL="119063" eaLnBrk="1" hangingPunct="1">
              <a:spcBef>
                <a:spcPts val="450"/>
              </a:spcBef>
            </a:pPr>
            <a:r>
              <a:rPr lang="en-US" dirty="0" smtClean="0">
                <a:solidFill>
                  <a:srgbClr val="000000"/>
                </a:solidFill>
                <a:latin typeface="Times New Roman" charset="0"/>
                <a:ea typeface="ＭＳ Ｐゴシック" charset="0"/>
                <a:cs typeface="Times New Roman" charset="0"/>
                <a:sym typeface="Times New Roman" charset="0"/>
              </a:rPr>
              <a:t>Evaluate</a:t>
            </a:r>
            <a:r>
              <a:rPr lang="en-US" baseline="0" dirty="0" smtClean="0">
                <a:solidFill>
                  <a:srgbClr val="000000"/>
                </a:solidFill>
                <a:latin typeface="Times New Roman" charset="0"/>
                <a:ea typeface="ＭＳ Ｐゴシック" charset="0"/>
                <a:cs typeface="Times New Roman" charset="0"/>
                <a:sym typeface="Times New Roman" charset="0"/>
              </a:rPr>
              <a:t> the current state of the app in light of the three UX design question: </a:t>
            </a:r>
          </a:p>
          <a:p>
            <a:pPr marL="290513" indent="-171450" eaLnBrk="1" hangingPunct="1">
              <a:spcBef>
                <a:spcPts val="450"/>
              </a:spcBef>
              <a:buFont typeface="Arial"/>
              <a:buChar char="•"/>
            </a:pPr>
            <a:r>
              <a:rPr lang="en-US" baseline="0" dirty="0" smtClean="0">
                <a:solidFill>
                  <a:srgbClr val="000000"/>
                </a:solidFill>
                <a:latin typeface="Times New Roman" charset="0"/>
                <a:ea typeface="ＭＳ Ｐゴシック" charset="0"/>
                <a:cs typeface="Times New Roman" charset="0"/>
                <a:sym typeface="Times New Roman" charset="0"/>
              </a:rPr>
              <a:t>What problems am I solving?</a:t>
            </a:r>
          </a:p>
          <a:p>
            <a:pPr marL="290513" indent="-171450" eaLnBrk="1" hangingPunct="1">
              <a:spcBef>
                <a:spcPts val="450"/>
              </a:spcBef>
              <a:buFont typeface="Arial"/>
              <a:buChar char="•"/>
            </a:pPr>
            <a:r>
              <a:rPr lang="en-US" baseline="0" dirty="0" smtClean="0">
                <a:solidFill>
                  <a:srgbClr val="000000"/>
                </a:solidFill>
                <a:latin typeface="Times New Roman" charset="0"/>
                <a:ea typeface="ＭＳ Ｐゴシック" charset="0"/>
                <a:cs typeface="Times New Roman" charset="0"/>
                <a:sym typeface="Times New Roman" charset="0"/>
              </a:rPr>
              <a:t>Who are my key users?</a:t>
            </a:r>
          </a:p>
          <a:p>
            <a:pPr marL="290513" indent="-171450" eaLnBrk="1" hangingPunct="1">
              <a:spcBef>
                <a:spcPts val="450"/>
              </a:spcBef>
              <a:buFont typeface="Arial"/>
              <a:buChar char="•"/>
            </a:pPr>
            <a:r>
              <a:rPr lang="en-US" baseline="0" dirty="0" smtClean="0">
                <a:solidFill>
                  <a:srgbClr val="000000"/>
                </a:solidFill>
                <a:latin typeface="Times New Roman" charset="0"/>
                <a:ea typeface="ＭＳ Ｐゴシック" charset="0"/>
                <a:cs typeface="Times New Roman" charset="0"/>
                <a:sym typeface="Times New Roman" charset="0"/>
              </a:rPr>
              <a:t>What are there needs?</a:t>
            </a:r>
            <a:endParaRPr lang="en-US" dirty="0" smtClean="0">
              <a:solidFill>
                <a:srgbClr val="000000"/>
              </a:solidFill>
              <a:latin typeface="Times New Roman" charset="0"/>
              <a:ea typeface="ＭＳ Ｐゴシック" charset="0"/>
              <a:cs typeface="Times New Roman" charset="0"/>
              <a:sym typeface="Times New Roman" charset="0"/>
            </a:endParaRPr>
          </a:p>
          <a:p>
            <a:pPr marL="119063" eaLnBrk="1" hangingPunct="1">
              <a:spcBef>
                <a:spcPts val="450"/>
              </a:spcBef>
            </a:pPr>
            <a:endParaRPr lang="en-US" dirty="0" smtClean="0">
              <a:solidFill>
                <a:srgbClr val="000000"/>
              </a:solidFill>
              <a:latin typeface="Times New Roman" charset="0"/>
              <a:ea typeface="ＭＳ Ｐゴシック" charset="0"/>
              <a:cs typeface="Times New Roman" charset="0"/>
              <a:sym typeface="Times New Roman" charset="0"/>
            </a:endParaRPr>
          </a:p>
          <a:p>
            <a:pPr marL="119063" eaLnBrk="1" hangingPunct="1">
              <a:spcBef>
                <a:spcPts val="450"/>
              </a:spcBef>
            </a:pPr>
            <a:r>
              <a:rPr lang="en-US" dirty="0" smtClean="0">
                <a:solidFill>
                  <a:srgbClr val="000000"/>
                </a:solidFill>
                <a:latin typeface="Times New Roman" charset="0"/>
                <a:ea typeface="ＭＳ Ｐゴシック" charset="0"/>
                <a:cs typeface="Times New Roman" charset="0"/>
                <a:sym typeface="Times New Roman" charset="0"/>
              </a:rPr>
              <a:t>Identify the 3 or so biggest</a:t>
            </a:r>
            <a:r>
              <a:rPr lang="en-US" baseline="0" dirty="0" smtClean="0">
                <a:solidFill>
                  <a:srgbClr val="000000"/>
                </a:solidFill>
                <a:latin typeface="Times New Roman" charset="0"/>
                <a:ea typeface="ＭＳ Ｐゴシック" charset="0"/>
                <a:cs typeface="Times New Roman" charset="0"/>
                <a:sym typeface="Times New Roman" charset="0"/>
              </a:rPr>
              <a:t> failing of the app in light of those UX design questions.</a:t>
            </a:r>
          </a:p>
          <a:p>
            <a:pPr marL="119063" eaLnBrk="1" hangingPunct="1">
              <a:spcBef>
                <a:spcPts val="450"/>
              </a:spcBef>
            </a:pPr>
            <a:r>
              <a:rPr lang="en-US" baseline="0" dirty="0" smtClean="0">
                <a:solidFill>
                  <a:srgbClr val="000000"/>
                </a:solidFill>
                <a:latin typeface="Times New Roman" charset="0"/>
                <a:ea typeface="ＭＳ Ｐゴシック" charset="0"/>
                <a:cs typeface="Times New Roman" charset="0"/>
                <a:sym typeface="Times New Roman" charset="0"/>
              </a:rPr>
              <a:t>Speculate on alternatives and improvements</a:t>
            </a:r>
          </a:p>
          <a:p>
            <a:pPr marL="119063" eaLnBrk="1" hangingPunct="1">
              <a:spcBef>
                <a:spcPts val="450"/>
              </a:spcBef>
            </a:pPr>
            <a:r>
              <a:rPr lang="en-US" baseline="0" dirty="0" smtClean="0">
                <a:solidFill>
                  <a:srgbClr val="000000"/>
                </a:solidFill>
                <a:latin typeface="Times New Roman" charset="0"/>
                <a:ea typeface="ＭＳ Ｐゴシック" charset="0"/>
                <a:cs typeface="Times New Roman" charset="0"/>
                <a:sym typeface="Times New Roman" charset="0"/>
              </a:rPr>
              <a:t>You could mock up changes in a tool like </a:t>
            </a:r>
            <a:r>
              <a:rPr lang="en-US" baseline="0" dirty="0" err="1" smtClean="0">
                <a:solidFill>
                  <a:srgbClr val="000000"/>
                </a:solidFill>
                <a:latin typeface="Times New Roman" charset="0"/>
                <a:ea typeface="ＭＳ Ｐゴシック" charset="0"/>
                <a:cs typeface="Times New Roman" charset="0"/>
                <a:sym typeface="Times New Roman" charset="0"/>
              </a:rPr>
              <a:t>Balsamiq</a:t>
            </a:r>
            <a:r>
              <a:rPr lang="en-US" baseline="0" dirty="0" smtClean="0">
                <a:solidFill>
                  <a:srgbClr val="000000"/>
                </a:solidFill>
                <a:latin typeface="Times New Roman" charset="0"/>
                <a:ea typeface="ＭＳ Ｐゴシック" charset="0"/>
                <a:cs typeface="Times New Roman" charset="0"/>
                <a:sym typeface="Times New Roman" charset="0"/>
              </a:rPr>
              <a:t> if you have it</a:t>
            </a:r>
          </a:p>
          <a:p>
            <a:pPr marL="119063" eaLnBrk="1" hangingPunct="1">
              <a:spcBef>
                <a:spcPts val="450"/>
              </a:spcBef>
            </a:pPr>
            <a:r>
              <a:rPr lang="en-US" baseline="0" dirty="0" smtClean="0">
                <a:solidFill>
                  <a:srgbClr val="000000"/>
                </a:solidFill>
                <a:latin typeface="Times New Roman" charset="0"/>
                <a:ea typeface="ＭＳ Ｐゴシック" charset="0"/>
                <a:cs typeface="Times New Roman" charset="0"/>
                <a:sym typeface="Times New Roman" charset="0"/>
              </a:rPr>
              <a:t>Then, we’ll discuss as a group the ideas you have</a:t>
            </a:r>
            <a:endParaRPr lang="en-US" dirty="0" smtClean="0">
              <a:solidFill>
                <a:srgbClr val="000000"/>
              </a:solidFill>
              <a:latin typeface="Times New Roman" charset="0"/>
              <a:ea typeface="ＭＳ Ｐゴシック" charset="0"/>
              <a:cs typeface="Times New Roman" charset="0"/>
              <a:sym typeface="Times New Roman" charset="0"/>
            </a:endParaRPr>
          </a:p>
          <a:p>
            <a:pPr marL="119063" eaLnBrk="1" hangingPunct="1">
              <a:spcBef>
                <a:spcPts val="450"/>
              </a:spcBef>
            </a:pPr>
            <a:endParaRPr lang="en-US" dirty="0" smtClean="0">
              <a:solidFill>
                <a:srgbClr val="000000"/>
              </a:solidFill>
              <a:latin typeface="Times New Roman" charset="0"/>
              <a:ea typeface="ＭＳ Ｐゴシック" charset="0"/>
              <a:cs typeface="Times New Roman" charset="0"/>
              <a:sym typeface="Times New Roman" charset="0"/>
            </a:endParaRPr>
          </a:p>
          <a:p>
            <a:pPr marL="119063" eaLnBrk="1" hangingPunct="1">
              <a:spcBef>
                <a:spcPts val="450"/>
              </a:spcBef>
            </a:pPr>
            <a:endParaRPr lang="en-US" dirty="0" smtClean="0">
              <a:solidFill>
                <a:srgbClr val="000000"/>
              </a:solidFill>
              <a:latin typeface="Times New Roman" charset="0"/>
              <a:ea typeface="ＭＳ Ｐゴシック" charset="0"/>
              <a:cs typeface="Times New Roman" charset="0"/>
              <a:sym typeface="Times New Roman" charset="0"/>
            </a:endParaRPr>
          </a:p>
          <a:p>
            <a:pPr marL="119063" eaLnBrk="1" hangingPunct="1">
              <a:spcBef>
                <a:spcPts val="450"/>
              </a:spcBef>
            </a:pPr>
            <a:r>
              <a:rPr lang="en-US" dirty="0" smtClean="0">
                <a:solidFill>
                  <a:srgbClr val="000000"/>
                </a:solidFill>
                <a:latin typeface="Times New Roman" charset="0"/>
                <a:ea typeface="ＭＳ Ｐゴシック" charset="0"/>
                <a:cs typeface="Times New Roman" charset="0"/>
                <a:sym typeface="Times New Roman" charset="0"/>
              </a:rPr>
              <a:t>Some “answers” </a:t>
            </a:r>
          </a:p>
          <a:p>
            <a:pPr marL="290513" indent="-171450" eaLnBrk="1" hangingPunct="1">
              <a:spcBef>
                <a:spcPts val="450"/>
              </a:spcBef>
              <a:buFont typeface="Arial"/>
              <a:buChar char="•"/>
            </a:pPr>
            <a:r>
              <a:rPr lang="en-US" dirty="0" smtClean="0">
                <a:solidFill>
                  <a:srgbClr val="000000"/>
                </a:solidFill>
                <a:latin typeface="Times New Roman" charset="0"/>
                <a:ea typeface="ＭＳ Ｐゴシック" charset="0"/>
                <a:cs typeface="Times New Roman" charset="0"/>
                <a:sym typeface="Times New Roman" charset="0"/>
              </a:rPr>
              <a:t>User might be a bondsman</a:t>
            </a:r>
            <a:r>
              <a:rPr lang="en-US" baseline="0" dirty="0" smtClean="0">
                <a:solidFill>
                  <a:srgbClr val="000000"/>
                </a:solidFill>
                <a:latin typeface="Times New Roman" charset="0"/>
                <a:ea typeface="ＭＳ Ｐゴシック" charset="0"/>
                <a:cs typeface="Times New Roman" charset="0"/>
                <a:sym typeface="Times New Roman" charset="0"/>
              </a:rPr>
              <a:t> or contract bounty hunter</a:t>
            </a:r>
          </a:p>
          <a:p>
            <a:pPr marL="290513" indent="-171450" eaLnBrk="1" hangingPunct="1">
              <a:spcBef>
                <a:spcPts val="450"/>
              </a:spcBef>
              <a:buFont typeface="Arial"/>
              <a:buChar char="•"/>
            </a:pPr>
            <a:r>
              <a:rPr lang="en-US" baseline="0" dirty="0" smtClean="0">
                <a:solidFill>
                  <a:srgbClr val="000000"/>
                </a:solidFill>
                <a:latin typeface="Times New Roman" charset="0"/>
                <a:ea typeface="ＭＳ Ｐゴシック" charset="0"/>
                <a:cs typeface="Times New Roman" charset="0"/>
                <a:sym typeface="Times New Roman" charset="0"/>
              </a:rPr>
              <a:t>Interests might be who is the highest-value bounty or some other ranking of fugitives</a:t>
            </a:r>
          </a:p>
          <a:p>
            <a:pPr marL="290513" indent="-171450" eaLnBrk="1" hangingPunct="1">
              <a:spcBef>
                <a:spcPts val="450"/>
              </a:spcBef>
              <a:buFont typeface="Arial"/>
              <a:buChar char="•"/>
            </a:pPr>
            <a:r>
              <a:rPr lang="en-US" baseline="0" dirty="0" smtClean="0">
                <a:solidFill>
                  <a:srgbClr val="000000"/>
                </a:solidFill>
                <a:latin typeface="Times New Roman" charset="0"/>
                <a:ea typeface="ＭＳ Ｐゴシック" charset="0"/>
                <a:cs typeface="Times New Roman" charset="0"/>
                <a:sym typeface="Times New Roman" charset="0"/>
              </a:rPr>
              <a:t>Or, which bounties are near by and thus easier to capture (sort by proximity)</a:t>
            </a:r>
          </a:p>
          <a:p>
            <a:pPr marL="290513" indent="-171450" eaLnBrk="1" hangingPunct="1">
              <a:spcBef>
                <a:spcPts val="450"/>
              </a:spcBef>
              <a:buFont typeface="Arial"/>
              <a:buChar char="•"/>
            </a:pPr>
            <a:r>
              <a:rPr lang="en-US" baseline="0" dirty="0" smtClean="0">
                <a:solidFill>
                  <a:srgbClr val="000000"/>
                </a:solidFill>
                <a:latin typeface="Times New Roman" charset="0"/>
                <a:ea typeface="ＭＳ Ｐゴシック" charset="0"/>
                <a:cs typeface="Times New Roman" charset="0"/>
                <a:sym typeface="Times New Roman" charset="0"/>
              </a:rPr>
              <a:t>In terms of captured bounties, the amount of money I’m owed and who owes me that money is more important than who I caught</a:t>
            </a:r>
          </a:p>
          <a:p>
            <a:pPr marL="290513" indent="-171450" eaLnBrk="1" hangingPunct="1">
              <a:spcBef>
                <a:spcPts val="450"/>
              </a:spcBef>
              <a:buFont typeface="Arial"/>
              <a:buChar char="•"/>
            </a:pPr>
            <a:r>
              <a:rPr lang="en-US" dirty="0" smtClean="0">
                <a:solidFill>
                  <a:srgbClr val="000000"/>
                </a:solidFill>
                <a:latin typeface="Times New Roman" charset="0"/>
                <a:ea typeface="ＭＳ Ｐゴシック" charset="0"/>
                <a:cs typeface="Times New Roman" charset="0"/>
                <a:sym typeface="Times New Roman" charset="0"/>
              </a:rPr>
              <a:t>Might use a filter</a:t>
            </a:r>
            <a:r>
              <a:rPr lang="en-US" baseline="0" dirty="0" smtClean="0">
                <a:solidFill>
                  <a:srgbClr val="000000"/>
                </a:solidFill>
                <a:latin typeface="Times New Roman" charset="0"/>
                <a:ea typeface="ＭＳ Ｐゴシック" charset="0"/>
                <a:cs typeface="Times New Roman" charset="0"/>
                <a:sym typeface="Times New Roman" charset="0"/>
              </a:rPr>
              <a:t> function (at large, captured, captured &amp; unpaid, etc.) instead of tabs – tabs imply equal weight/importance which might not be true</a:t>
            </a:r>
            <a:endParaRPr lang="en-US" dirty="0" smtClean="0">
              <a:solidFill>
                <a:srgbClr val="000000"/>
              </a:solidFill>
              <a:latin typeface="Times New Roman" charset="0"/>
              <a:ea typeface="ＭＳ Ｐゴシック" charset="0"/>
              <a:cs typeface="Times New Roman" charset="0"/>
              <a:sym typeface="Times New Roman" charset="0"/>
            </a:endParaRPr>
          </a:p>
          <a:p>
            <a:pPr marL="119063" eaLnBrk="1" hangingPunct="1">
              <a:spcBef>
                <a:spcPts val="450"/>
              </a:spcBef>
            </a:pPr>
            <a:endParaRPr lang="en-US" dirty="0" smtClean="0">
              <a:solidFill>
                <a:srgbClr val="000000"/>
              </a:solidFill>
              <a:latin typeface="Times New Roman" charset="0"/>
              <a:ea typeface="ＭＳ Ｐゴシック" charset="0"/>
              <a:cs typeface="Times New Roman" charset="0"/>
              <a:sym typeface="Times New Roman" charset="0"/>
            </a:endParaRPr>
          </a:p>
          <a:p>
            <a:pPr marL="119063" eaLnBrk="1" hangingPunct="1">
              <a:spcBef>
                <a:spcPts val="450"/>
              </a:spcBef>
            </a:pPr>
            <a:endParaRPr lang="en-US" dirty="0" smtClean="0">
              <a:solidFill>
                <a:srgbClr val="000000"/>
              </a:solidFill>
              <a:latin typeface="Times New Roman" charset="0"/>
              <a:ea typeface="ＭＳ Ｐゴシック" charset="0"/>
              <a:cs typeface="Times New Roman" charset="0"/>
              <a:sym typeface="Times New Roman"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1"/>
          <p:cNvSpPr>
            <a:spLocks noGrp="1" noRot="1" noChangeAspect="1" noChangeArrowheads="1"/>
          </p:cNvSpPr>
          <p:nvPr>
            <p:ph type="sldImg"/>
          </p:nvPr>
        </p:nvSpPr>
        <p:spPr>
          <a:solidFill>
            <a:srgbClr val="FFFFFF"/>
          </a:solidFill>
          <a:ln/>
        </p:spPr>
      </p:sp>
      <p:sp>
        <p:nvSpPr>
          <p:cNvPr id="19458" name="Rectangle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420688" indent="-341313" eaLnBrk="1" hangingPunct="1">
              <a:spcBef>
                <a:spcPts val="600"/>
              </a:spcBef>
              <a:tabLst>
                <a:tab pos="114300" algn="l"/>
                <a:tab pos="990600" algn="l"/>
                <a:tab pos="1905000" algn="l"/>
                <a:tab pos="2819400" algn="l"/>
                <a:tab pos="3733800" algn="l"/>
                <a:tab pos="4648200" algn="l"/>
                <a:tab pos="5562600" algn="l"/>
              </a:tabLst>
            </a:pPr>
            <a:r>
              <a:rPr lang="en-US" dirty="0" smtClean="0">
                <a:solidFill>
                  <a:srgbClr val="122956"/>
                </a:solidFill>
                <a:latin typeface="Lucida Grande" charset="0"/>
                <a:ea typeface="ＭＳ Ｐゴシック" charset="0"/>
                <a:cs typeface="Lucida Grande" charset="0"/>
                <a:sym typeface="Lucida Grande" charset="0"/>
              </a:rPr>
              <a:t>When developing any application you need to as these fundamental questions about</a:t>
            </a:r>
            <a:r>
              <a:rPr lang="en-US" baseline="0" dirty="0" smtClean="0">
                <a:solidFill>
                  <a:srgbClr val="122956"/>
                </a:solidFill>
                <a:latin typeface="Lucida Grande" charset="0"/>
                <a:ea typeface="ＭＳ Ｐゴシック" charset="0"/>
                <a:cs typeface="Lucida Grande" charset="0"/>
                <a:sym typeface="Lucida Grande" charset="0"/>
              </a:rPr>
              <a:t> the consumer.</a:t>
            </a:r>
          </a:p>
          <a:p>
            <a:pPr marL="420688" indent="-341313" eaLnBrk="1" hangingPunct="1">
              <a:spcBef>
                <a:spcPts val="600"/>
              </a:spcBef>
              <a:buFontTx/>
              <a:buChar char="-"/>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What problems are you solving,</a:t>
            </a:r>
          </a:p>
          <a:p>
            <a:pPr marL="420688" indent="-341313" eaLnBrk="1" hangingPunct="1">
              <a:spcBef>
                <a:spcPts val="600"/>
              </a:spcBef>
              <a:buFontTx/>
              <a:buChar char="-"/>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Who are your key users,</a:t>
            </a:r>
          </a:p>
          <a:p>
            <a:pPr marL="420688" indent="-341313" eaLnBrk="1" hangingPunct="1">
              <a:spcBef>
                <a:spcPts val="600"/>
              </a:spcBef>
              <a:buFontTx/>
              <a:buChar char="-"/>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What are their needs</a:t>
            </a:r>
          </a:p>
          <a:p>
            <a:pPr marL="420688" indent="-341313" eaLnBrk="1" hangingPunct="1">
              <a:spcBef>
                <a:spcPts val="600"/>
              </a:spcBef>
              <a:buFontTx/>
              <a:buChar char="-"/>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79375" indent="0" eaLnBrk="1" hangingPunct="1">
              <a:spcBef>
                <a:spcPts val="600"/>
              </a:spcBef>
              <a:buFontTx/>
              <a:buNone/>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These questions form the foundation of what you build your core application around.</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1"/>
          <p:cNvSpPr>
            <a:spLocks noGrp="1" noRot="1" noChangeAspect="1" noChangeArrowheads="1"/>
          </p:cNvSpPr>
          <p:nvPr>
            <p:ph type="sldImg"/>
          </p:nvPr>
        </p:nvSpPr>
        <p:spPr>
          <a:solidFill>
            <a:srgbClr val="FFFFFF"/>
          </a:solidFill>
          <a:ln/>
        </p:spPr>
      </p:sp>
      <p:sp>
        <p:nvSpPr>
          <p:cNvPr id="19458" name="Rectangle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420688" indent="-341313" eaLnBrk="1" hangingPunct="1">
              <a:spcBef>
                <a:spcPts val="600"/>
              </a:spcBef>
              <a:tabLst>
                <a:tab pos="114300" algn="l"/>
                <a:tab pos="990600" algn="l"/>
                <a:tab pos="1905000" algn="l"/>
                <a:tab pos="2819400" algn="l"/>
                <a:tab pos="3733800" algn="l"/>
                <a:tab pos="4648200" algn="l"/>
                <a:tab pos="5562600" algn="l"/>
              </a:tabLst>
            </a:pPr>
            <a:r>
              <a:rPr lang="en-US" dirty="0" smtClean="0">
                <a:solidFill>
                  <a:srgbClr val="122956"/>
                </a:solidFill>
                <a:latin typeface="Lucida Grande" charset="0"/>
                <a:ea typeface="ＭＳ Ｐゴシック" charset="0"/>
                <a:cs typeface="Lucida Grande" charset="0"/>
                <a:sym typeface="Lucida Grande" charset="0"/>
              </a:rPr>
              <a:t>Let’s focus on your customer for a minute. This is important for</a:t>
            </a:r>
            <a:r>
              <a:rPr lang="en-US" baseline="0" dirty="0" smtClean="0">
                <a:solidFill>
                  <a:srgbClr val="122956"/>
                </a:solidFill>
                <a:latin typeface="Lucida Grande" charset="0"/>
                <a:ea typeface="ＭＳ Ｐゴシック" charset="0"/>
                <a:cs typeface="Lucida Grande" charset="0"/>
                <a:sym typeface="Lucida Grande" charset="0"/>
              </a:rPr>
              <a:t> everyone that touches the project to be aware of so that it drives the right experience for the user. </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buFontTx/>
              <a:buChar char="-"/>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Focus on your primary consumer. Which one makes you the money? If there are more than 5 segments to your market, pick the top two. You will not be able to please everyone with your app. That is why there is more than 90,000 of them in the app </a:t>
            </a:r>
            <a:r>
              <a:rPr lang="en-US" baseline="0" dirty="0" smtClean="0">
                <a:solidFill>
                  <a:srgbClr val="122956"/>
                </a:solidFill>
                <a:latin typeface="Lucida Grande" charset="0"/>
                <a:ea typeface="ＭＳ Ｐゴシック" charset="0"/>
                <a:cs typeface="Lucida Grande" charset="0"/>
                <a:sym typeface="Lucida Grande" charset="0"/>
              </a:rPr>
              <a:t>store. </a:t>
            </a:r>
            <a:r>
              <a:rPr lang="en-US" baseline="0" dirty="0" smtClean="0">
                <a:solidFill>
                  <a:srgbClr val="122956"/>
                </a:solidFill>
                <a:latin typeface="Lucida Grande" charset="0"/>
                <a:ea typeface="ＭＳ Ｐゴシック" charset="0"/>
                <a:cs typeface="Lucida Grande" charset="0"/>
                <a:sym typeface="Lucida Grande" charset="0"/>
              </a:rPr>
              <a:t>This is why we see massive updates to how apps work.</a:t>
            </a:r>
          </a:p>
          <a:p>
            <a:pPr marL="420688" indent="-341313" eaLnBrk="1" hangingPunct="1">
              <a:spcBef>
                <a:spcPts val="600"/>
              </a:spcBef>
              <a:buFontTx/>
              <a:buChar char="-"/>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buFontTx/>
              <a:buChar char="-"/>
              <a:tabLst>
                <a:tab pos="114300" algn="l"/>
                <a:tab pos="990600" algn="l"/>
                <a:tab pos="1905000" algn="l"/>
                <a:tab pos="2819400" algn="l"/>
                <a:tab pos="3733800" algn="l"/>
                <a:tab pos="4648200" algn="l"/>
                <a:tab pos="5562600" algn="l"/>
              </a:tabLst>
            </a:pPr>
            <a:r>
              <a:rPr lang="en-US" b="1" baseline="0" dirty="0" smtClean="0">
                <a:solidFill>
                  <a:srgbClr val="122956"/>
                </a:solidFill>
                <a:latin typeface="Lucida Grande" charset="0"/>
                <a:ea typeface="ＭＳ Ｐゴシック" charset="0"/>
                <a:cs typeface="Lucida Grande" charset="0"/>
                <a:sym typeface="Lucida Grande" charset="0"/>
              </a:rPr>
              <a:t>Example: </a:t>
            </a:r>
            <a:r>
              <a:rPr lang="en-US" b="0" baseline="0" dirty="0" smtClean="0">
                <a:solidFill>
                  <a:srgbClr val="122956"/>
                </a:solidFill>
                <a:latin typeface="Lucida Grande" charset="0"/>
                <a:ea typeface="ＭＳ Ｐゴシック" charset="0"/>
                <a:cs typeface="Lucida Grande" charset="0"/>
                <a:sym typeface="Lucida Grande" charset="0"/>
              </a:rPr>
              <a:t>A good example of this is the Facebook app. If you have Facebook apps or pages, you can’t use their app to control them. This is by design, as 600 million people want to read their news feed, and only a fraction of a percentile of those people will manage their pages.</a:t>
            </a:r>
          </a:p>
          <a:p>
            <a:pPr marL="420688" indent="-341313" eaLnBrk="1" hangingPunct="1">
              <a:spcBef>
                <a:spcPts val="600"/>
              </a:spcBef>
              <a:buFontTx/>
              <a:buChar char="-"/>
              <a:tabLst>
                <a:tab pos="114300" algn="l"/>
                <a:tab pos="990600" algn="l"/>
                <a:tab pos="1905000" algn="l"/>
                <a:tab pos="2819400" algn="l"/>
                <a:tab pos="3733800" algn="l"/>
                <a:tab pos="4648200" algn="l"/>
                <a:tab pos="5562600" algn="l"/>
              </a:tabLst>
            </a:pPr>
            <a:endParaRPr lang="en-US" b="0"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buFontTx/>
              <a:buChar char="-"/>
              <a:tabLst>
                <a:tab pos="114300" algn="l"/>
                <a:tab pos="990600" algn="l"/>
                <a:tab pos="1905000" algn="l"/>
                <a:tab pos="2819400" algn="l"/>
                <a:tab pos="3733800" algn="l"/>
                <a:tab pos="4648200" algn="l"/>
                <a:tab pos="5562600" algn="l"/>
              </a:tabLst>
            </a:pPr>
            <a:r>
              <a:rPr lang="en-US" b="0" baseline="0" dirty="0" smtClean="0">
                <a:solidFill>
                  <a:srgbClr val="122956"/>
                </a:solidFill>
                <a:latin typeface="Lucida Grande" charset="0"/>
                <a:ea typeface="ＭＳ Ｐゴシック" charset="0"/>
                <a:cs typeface="Lucida Grande" charset="0"/>
                <a:sym typeface="Lucida Grande" charset="0"/>
              </a:rPr>
              <a:t>Remove your personal opinion. If you are working on the project you are probably to close to the product. Always revert back to the consumer and ask “Is it what they need”. </a:t>
            </a:r>
          </a:p>
          <a:p>
            <a:pPr marL="420688" indent="-341313" eaLnBrk="1" hangingPunct="1">
              <a:spcBef>
                <a:spcPts val="600"/>
              </a:spcBef>
              <a:buFontTx/>
              <a:buChar char="-"/>
              <a:tabLst>
                <a:tab pos="114300" algn="l"/>
                <a:tab pos="990600" algn="l"/>
                <a:tab pos="1905000" algn="l"/>
                <a:tab pos="2819400" algn="l"/>
                <a:tab pos="3733800" algn="l"/>
                <a:tab pos="4648200" algn="l"/>
                <a:tab pos="5562600" algn="l"/>
              </a:tabLst>
            </a:pPr>
            <a:endParaRPr lang="en-US" b="0"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buFontTx/>
              <a:buChar char="-"/>
              <a:tabLst>
                <a:tab pos="114300" algn="l"/>
                <a:tab pos="990600" algn="l"/>
                <a:tab pos="1905000" algn="l"/>
                <a:tab pos="2819400" algn="l"/>
                <a:tab pos="3733800" algn="l"/>
                <a:tab pos="4648200" algn="l"/>
                <a:tab pos="5562600" algn="l"/>
              </a:tabLst>
            </a:pPr>
            <a:r>
              <a:rPr lang="en-US" b="1" baseline="0" dirty="0" smtClean="0">
                <a:solidFill>
                  <a:srgbClr val="122956"/>
                </a:solidFill>
                <a:latin typeface="Lucida Grande" charset="0"/>
                <a:ea typeface="ＭＳ Ｐゴシック" charset="0"/>
                <a:cs typeface="Lucida Grande" charset="0"/>
                <a:sym typeface="Lucida Grande" charset="0"/>
              </a:rPr>
              <a:t>Recommendation: </a:t>
            </a:r>
            <a:r>
              <a:rPr lang="en-US" b="0" baseline="0" dirty="0" smtClean="0">
                <a:solidFill>
                  <a:srgbClr val="122956"/>
                </a:solidFill>
                <a:latin typeface="Lucida Grande" charset="0"/>
                <a:ea typeface="ＭＳ Ｐゴシック" charset="0"/>
                <a:cs typeface="Lucida Grande" charset="0"/>
                <a:sym typeface="Lucida Grande" charset="0"/>
              </a:rPr>
              <a:t>Put a picture of your key consumer on your desk when working on the project to remind you who this is for.</a:t>
            </a:r>
            <a:endParaRPr lang="en-US" b="1" baseline="0" dirty="0" smtClean="0">
              <a:solidFill>
                <a:srgbClr val="122956"/>
              </a:solidFill>
              <a:latin typeface="Lucida Grande" charset="0"/>
              <a:ea typeface="ＭＳ Ｐゴシック" charset="0"/>
              <a:cs typeface="Lucida Grande" charset="0"/>
              <a:sym typeface="Lucida Grande"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1"/>
          <p:cNvSpPr>
            <a:spLocks noGrp="1" noRot="1" noChangeAspect="1" noChangeArrowheads="1"/>
          </p:cNvSpPr>
          <p:nvPr>
            <p:ph type="sldImg"/>
          </p:nvPr>
        </p:nvSpPr>
        <p:spPr>
          <a:solidFill>
            <a:srgbClr val="FFFFFF"/>
          </a:solidFill>
          <a:ln/>
        </p:spPr>
      </p:sp>
      <p:sp>
        <p:nvSpPr>
          <p:cNvPr id="19458" name="Rectangle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420688" indent="-341313" eaLnBrk="1" hangingPunct="1">
              <a:spcBef>
                <a:spcPts val="600"/>
              </a:spcBef>
              <a:tabLst>
                <a:tab pos="114300" algn="l"/>
                <a:tab pos="990600" algn="l"/>
                <a:tab pos="1905000" algn="l"/>
                <a:tab pos="2819400" algn="l"/>
                <a:tab pos="3733800" algn="l"/>
                <a:tab pos="4648200" algn="l"/>
                <a:tab pos="5562600" algn="l"/>
              </a:tabLst>
            </a:pPr>
            <a:r>
              <a:rPr lang="en-US" dirty="0" smtClean="0">
                <a:solidFill>
                  <a:srgbClr val="122956"/>
                </a:solidFill>
                <a:latin typeface="Lucida Grande" charset="0"/>
                <a:ea typeface="ＭＳ Ｐゴシック" charset="0"/>
                <a:cs typeface="Lucida Grande" charset="0"/>
                <a:sym typeface="Lucida Grande" charset="0"/>
              </a:rPr>
              <a:t>Computers </a:t>
            </a:r>
            <a:r>
              <a:rPr lang="en-US" dirty="0" smtClean="0">
                <a:solidFill>
                  <a:srgbClr val="122956"/>
                </a:solidFill>
                <a:latin typeface="Lucida Grande" charset="0"/>
                <a:ea typeface="ＭＳ Ｐゴシック" charset="0"/>
                <a:cs typeface="Lucida Grande" charset="0"/>
                <a:sym typeface="Lucida Grande" charset="0"/>
              </a:rPr>
              <a:t>used </a:t>
            </a:r>
            <a:r>
              <a:rPr lang="en-US" dirty="0" smtClean="0">
                <a:solidFill>
                  <a:srgbClr val="122956"/>
                </a:solidFill>
                <a:latin typeface="Lucida Grande" charset="0"/>
                <a:ea typeface="ＭＳ Ｐゴシック" charset="0"/>
                <a:cs typeface="Lucida Grande" charset="0"/>
                <a:sym typeface="Lucida Grande" charset="0"/>
              </a:rPr>
              <a:t>to confine us</a:t>
            </a:r>
            <a:r>
              <a:rPr lang="en-US" baseline="0" dirty="0" smtClean="0">
                <a:solidFill>
                  <a:srgbClr val="122956"/>
                </a:solidFill>
                <a:latin typeface="Lucida Grande" charset="0"/>
                <a:ea typeface="ＭＳ Ｐゴシック" charset="0"/>
                <a:cs typeface="Lucida Grande" charset="0"/>
                <a:sym typeface="Lucida Grande" charset="0"/>
              </a:rPr>
              <a:t> with hardware and what we could do, but for most users, that is not the case anymore. However, while mobile development is crazy how advanced the devices are, the face is that they are still in their infancy of hardware capabilities</a:t>
            </a:r>
            <a:r>
              <a:rPr lang="en-US" baseline="0" dirty="0" smtClean="0">
                <a:solidFill>
                  <a:srgbClr val="122956"/>
                </a:solidFill>
                <a:latin typeface="Lucida Grande" charset="0"/>
                <a:ea typeface="ＭＳ Ｐゴシック" charset="0"/>
                <a:cs typeface="Lucida Grande" charset="0"/>
                <a:sym typeface="Lucida Grande" charset="0"/>
              </a:rPr>
              <a:t>.</a:t>
            </a:r>
          </a:p>
          <a:p>
            <a:pPr marL="420688" indent="-341313" eaLnBrk="1" hangingPunct="1">
              <a:spcBef>
                <a:spcPts val="600"/>
              </a:spcBef>
              <a:buFont typeface="Arial"/>
              <a:buChar char="•"/>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Hardware constraints: screen size, input options, memory limitations</a:t>
            </a: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You have to embrace the freedom you have within the framework provided. This means understanding what is available to you and how to truly utilize it to your advantage.</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Using it to your advantage might grab new ways to engage customers. Mobile is not desktop, and desktop is not mobile. Where video and audio might be offending on the desktop browser, it might be welcome on Mobile. Use the new hardware specifications to your advantage.</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Lastly you should work with the lowest common hardware standard that provides the greatest value to your company. If you have 30% of your consumers on </a:t>
            </a:r>
            <a:r>
              <a:rPr lang="en-US" baseline="0" dirty="0" err="1" smtClean="0">
                <a:solidFill>
                  <a:srgbClr val="122956"/>
                </a:solidFill>
                <a:latin typeface="Lucida Grande" charset="0"/>
                <a:ea typeface="ＭＳ Ｐゴシック" charset="0"/>
                <a:cs typeface="Lucida Grande" charset="0"/>
                <a:sym typeface="Lucida Grande" charset="0"/>
              </a:rPr>
              <a:t>iOS</a:t>
            </a:r>
            <a:r>
              <a:rPr lang="en-US" baseline="0" dirty="0" smtClean="0">
                <a:solidFill>
                  <a:srgbClr val="122956"/>
                </a:solidFill>
                <a:latin typeface="Lucida Grande" charset="0"/>
                <a:ea typeface="ＭＳ Ｐゴシック" charset="0"/>
                <a:cs typeface="Lucida Grande" charset="0"/>
                <a:sym typeface="Lucida Grande" charset="0"/>
              </a:rPr>
              <a:t> 3.2.3 and 50% on iOS4, it makes sense to start migration of features to the newer </a:t>
            </a:r>
            <a:r>
              <a:rPr lang="en-US" baseline="0" dirty="0" err="1" smtClean="0">
                <a:solidFill>
                  <a:srgbClr val="122956"/>
                </a:solidFill>
                <a:latin typeface="Lucida Grande" charset="0"/>
                <a:ea typeface="ＭＳ Ｐゴシック" charset="0"/>
                <a:cs typeface="Lucida Grande" charset="0"/>
                <a:sym typeface="Lucida Grande" charset="0"/>
              </a:rPr>
              <a:t>iOS</a:t>
            </a:r>
            <a:r>
              <a:rPr lang="en-US" baseline="0" dirty="0" smtClean="0">
                <a:solidFill>
                  <a:srgbClr val="122956"/>
                </a:solidFill>
                <a:latin typeface="Lucida Grande" charset="0"/>
                <a:ea typeface="ＭＳ Ｐゴシック" charset="0"/>
                <a:cs typeface="Lucida Grande" charset="0"/>
                <a:sym typeface="Lucida Grande" charset="0"/>
              </a:rPr>
              <a:t> and engage that consumer with added values. There are countless cases of how this can work, but the fact is you have to know your consumer and how to properly engage them to their fullest extent. General statistics can greatly throw off your information so be careful how you reference your information against industry data.</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Provided added value. Before you are even on a users device you have to provide them added value to use your application. If it is cumbersome, or doesn’t provide proper feedback it will perform poorly and can tarnish some of the brand experience. Think about how your hardware can improve the user experience and what added benefit it an bring for customer retention and acquisition. Good UI/UX can provide this added benefit.</a:t>
            </a:r>
            <a:endParaRPr lang="en-US" dirty="0">
              <a:solidFill>
                <a:srgbClr val="122956"/>
              </a:solidFill>
              <a:latin typeface="Lucida Grande" charset="0"/>
              <a:ea typeface="ＭＳ Ｐゴシック" charset="0"/>
              <a:cs typeface="Lucida Grande" charset="0"/>
              <a:sym typeface="Lucida Grande"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1"/>
          <p:cNvSpPr>
            <a:spLocks noGrp="1" noRot="1" noChangeAspect="1" noChangeArrowheads="1"/>
          </p:cNvSpPr>
          <p:nvPr>
            <p:ph type="sldImg"/>
          </p:nvPr>
        </p:nvSpPr>
        <p:spPr>
          <a:solidFill>
            <a:srgbClr val="FFFFFF"/>
          </a:solidFill>
          <a:ln/>
        </p:spPr>
      </p:sp>
      <p:sp>
        <p:nvSpPr>
          <p:cNvPr id="19458" name="Rectangle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420688" indent="-341313" eaLnBrk="1" hangingPunct="1">
              <a:spcBef>
                <a:spcPts val="600"/>
              </a:spcBef>
              <a:tabLst>
                <a:tab pos="114300" algn="l"/>
                <a:tab pos="990600" algn="l"/>
                <a:tab pos="1905000" algn="l"/>
                <a:tab pos="2819400" algn="l"/>
                <a:tab pos="3733800" algn="l"/>
                <a:tab pos="4648200" algn="l"/>
                <a:tab pos="5562600" algn="l"/>
              </a:tabLst>
            </a:pPr>
            <a:r>
              <a:rPr lang="en-US" dirty="0" smtClean="0">
                <a:solidFill>
                  <a:srgbClr val="122956"/>
                </a:solidFill>
                <a:latin typeface="Lucida Grande" charset="0"/>
                <a:ea typeface="ＭＳ Ｐゴシック" charset="0"/>
                <a:cs typeface="Lucida Grande" charset="0"/>
                <a:sym typeface="Lucida Grande" charset="0"/>
              </a:rPr>
              <a:t>Device</a:t>
            </a:r>
            <a:r>
              <a:rPr lang="en-US" baseline="0" dirty="0" smtClean="0">
                <a:solidFill>
                  <a:srgbClr val="122956"/>
                </a:solidFill>
                <a:latin typeface="Lucida Grande" charset="0"/>
                <a:ea typeface="ＭＳ Ｐゴシック" charset="0"/>
                <a:cs typeface="Lucida Grande" charset="0"/>
                <a:sym typeface="Lucida Grande" charset="0"/>
              </a:rPr>
              <a:t> principles revolves around how to best think about the device. Rarely does a concept developed for web ever work for your device.</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People are married to their devices. Think about it. (Class example) “How many of you use your phone as an alarm clock?” It’s one of the first things that you see in the morning other than your significant other, you use it in every room of the house, carry it with you all day, take it to breakfast, lunch &amp; dinner with you. It’s probably in your bedroom at night as well. It’s everywhere you are. You are more intimate with your mobile device that you are with your significant other. How many of you talk to your other half in the morning, meet them for breakfast, lunch, dinner, ride in the car everywhere, answer their questions at all hours of the night… etc…? Not many. UI/UX has to feed that intimacy of the user with their device.</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Interfaces are truncated, they are not large. Plan for the data that a user needs access to right now, and nothing more. Even the keyboard can take up space and make a user feel confined. It’s a claustrophobic environment, make it easy to escape that.</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Design for the real mobile! This means utilize the hardware and the device itself. You have a mobile voice, messaging and location hub. If your primary user can connect with any of those services, then you should use them.</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Plan for abandon implies something that we do everyday, all of us. We stop what we are doing mid-app to answer a call, or talk to someone in person, or pay attention to something else. My UI/UX needs to allow for an experience that after I abandon doesn’t require me to think. I should just be able to continue what I was doing.</a:t>
            </a:r>
            <a:endParaRPr lang="en-US" dirty="0">
              <a:solidFill>
                <a:srgbClr val="122956"/>
              </a:solidFill>
              <a:latin typeface="Lucida Grande" charset="0"/>
              <a:ea typeface="ＭＳ Ｐゴシック" charset="0"/>
              <a:cs typeface="Lucida Grande" charset="0"/>
              <a:sym typeface="Lucida Grande"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1"/>
          <p:cNvSpPr>
            <a:spLocks noGrp="1" noRot="1" noChangeAspect="1" noChangeArrowheads="1"/>
          </p:cNvSpPr>
          <p:nvPr>
            <p:ph type="sldImg"/>
          </p:nvPr>
        </p:nvSpPr>
        <p:spPr>
          <a:solidFill>
            <a:srgbClr val="FFFFFF"/>
          </a:solidFill>
          <a:ln/>
        </p:spPr>
      </p:sp>
      <p:sp>
        <p:nvSpPr>
          <p:cNvPr id="19458" name="Rectangle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420688" indent="-341313" eaLnBrk="1" hangingPunct="1">
              <a:spcBef>
                <a:spcPts val="600"/>
              </a:spcBef>
              <a:tabLst>
                <a:tab pos="114300" algn="l"/>
                <a:tab pos="990600" algn="l"/>
                <a:tab pos="1905000" algn="l"/>
                <a:tab pos="2819400" algn="l"/>
                <a:tab pos="3733800" algn="l"/>
                <a:tab pos="4648200" algn="l"/>
                <a:tab pos="5562600" algn="l"/>
              </a:tabLst>
            </a:pPr>
            <a:r>
              <a:rPr lang="en-US" dirty="0" smtClean="0">
                <a:solidFill>
                  <a:srgbClr val="122956"/>
                </a:solidFill>
                <a:latin typeface="Lucida Grande" charset="0"/>
                <a:ea typeface="ＭＳ Ｐゴシック" charset="0"/>
                <a:cs typeface="Lucida Grande" charset="0"/>
                <a:sym typeface="Lucida Grande" charset="0"/>
              </a:rPr>
              <a:t>Before you truly design for a platform</a:t>
            </a:r>
            <a:r>
              <a:rPr lang="en-US" baseline="0" dirty="0" smtClean="0">
                <a:solidFill>
                  <a:srgbClr val="122956"/>
                </a:solidFill>
                <a:latin typeface="Lucida Grande" charset="0"/>
                <a:ea typeface="ＭＳ Ｐゴシック" charset="0"/>
                <a:cs typeface="Lucida Grande" charset="0"/>
                <a:sym typeface="Lucida Grande" charset="0"/>
              </a:rPr>
              <a:t> you should have all done some market research and found out exactly what your primary consumer is using right?</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Most people haven’t done this, and for some, companies only provide a single set of devices for their closed app; and that</a:t>
            </a:r>
            <a:r>
              <a:rPr lang="fr-FR" baseline="0" dirty="0" smtClean="0">
                <a:solidFill>
                  <a:srgbClr val="122956"/>
                </a:solidFill>
                <a:latin typeface="Lucida Grande" charset="0"/>
                <a:ea typeface="ＭＳ Ｐゴシック" charset="0"/>
                <a:cs typeface="Lucida Grande" charset="0"/>
                <a:sym typeface="Lucida Grande" charset="0"/>
              </a:rPr>
              <a:t>’</a:t>
            </a:r>
            <a:r>
              <a:rPr lang="en-US" baseline="0" dirty="0" smtClean="0">
                <a:solidFill>
                  <a:srgbClr val="122956"/>
                </a:solidFill>
                <a:latin typeface="Lucida Grande" charset="0"/>
                <a:ea typeface="ＭＳ Ｐゴシック" charset="0"/>
                <a:cs typeface="Lucida Grande" charset="0"/>
                <a:sym typeface="Lucida Grande" charset="0"/>
              </a:rPr>
              <a:t>s fine. What this means is that just because you have a core 4 – 8 different targets to encapsulate a majority of the market, doesn’t mean you need to design for all of them. Figure out what your top two to three resolutions are for your primary consumer and go after those first. Cost to refactor for additional sizes typically isn’t worth the cost of consumer acquisition in my experience.</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Consider multiple resolutions opportunity. If you gain 50px from a iPhone to Android device, think about the user experience and if anything can improve or simplify their use of your app. Devices react differently since we have multiple OS’s available to us. Good use of the limited space can be key to improve the experience of the user.</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Target your majority. If your majority is using a Nexus S, design for that resolution first, along with the experience. Once you have a key experience, then refactor the design for your next most popular devices.</a:t>
            </a:r>
            <a:endParaRPr lang="en-US" dirty="0">
              <a:solidFill>
                <a:srgbClr val="122956"/>
              </a:solidFill>
              <a:latin typeface="Lucida Grande" charset="0"/>
              <a:ea typeface="ＭＳ Ｐゴシック" charset="0"/>
              <a:cs typeface="Lucida Grande" charset="0"/>
              <a:sym typeface="Lucida Grande"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1"/>
          <p:cNvSpPr>
            <a:spLocks noGrp="1" noRot="1" noChangeAspect="1" noChangeArrowheads="1"/>
          </p:cNvSpPr>
          <p:nvPr>
            <p:ph type="sldImg"/>
          </p:nvPr>
        </p:nvSpPr>
        <p:spPr>
          <a:solidFill>
            <a:srgbClr val="FFFFFF"/>
          </a:solidFill>
          <a:ln/>
        </p:spPr>
      </p:sp>
      <p:sp>
        <p:nvSpPr>
          <p:cNvPr id="17410" name="Rectangle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19063" eaLnBrk="1" hangingPunct="1">
              <a:spcBef>
                <a:spcPts val="450"/>
              </a:spcBef>
            </a:pPr>
            <a:r>
              <a:rPr lang="en-US" dirty="0" smtClean="0">
                <a:solidFill>
                  <a:srgbClr val="000000"/>
                </a:solidFill>
                <a:latin typeface="Times New Roman" charset="0"/>
                <a:ea typeface="ＭＳ Ｐゴシック" charset="0"/>
                <a:cs typeface="Times New Roman" charset="0"/>
                <a:sym typeface="Times New Roman" charset="0"/>
              </a:rPr>
              <a:t>We are not going to cover</a:t>
            </a:r>
            <a:r>
              <a:rPr lang="en-US" baseline="0" dirty="0" smtClean="0">
                <a:solidFill>
                  <a:srgbClr val="000000"/>
                </a:solidFill>
                <a:latin typeface="Times New Roman" charset="0"/>
                <a:ea typeface="ＭＳ Ｐゴシック" charset="0"/>
                <a:cs typeface="Times New Roman" charset="0"/>
                <a:sym typeface="Times New Roman" charset="0"/>
              </a:rPr>
              <a:t> the traditional inputs of text input and </a:t>
            </a:r>
            <a:r>
              <a:rPr lang="en-US" baseline="0" dirty="0" smtClean="0">
                <a:solidFill>
                  <a:srgbClr val="000000"/>
                </a:solidFill>
                <a:latin typeface="Times New Roman" charset="0"/>
                <a:ea typeface="ＭＳ Ｐゴシック" charset="0"/>
                <a:cs typeface="Times New Roman" charset="0"/>
                <a:sym typeface="Times New Roman" charset="0"/>
              </a:rPr>
              <a:t>sliders</a:t>
            </a:r>
          </a:p>
          <a:p>
            <a:pPr marL="119063" eaLnBrk="1" hangingPunct="1">
              <a:spcBef>
                <a:spcPts val="450"/>
              </a:spcBef>
            </a:pPr>
            <a:r>
              <a:rPr lang="en-US" baseline="0" dirty="0" smtClean="0">
                <a:solidFill>
                  <a:srgbClr val="000000"/>
                </a:solidFill>
                <a:latin typeface="Times New Roman" charset="0"/>
                <a:ea typeface="ＭＳ Ｐゴシック" charset="0"/>
                <a:cs typeface="Times New Roman" charset="0"/>
                <a:sym typeface="Times New Roman" charset="0"/>
              </a:rPr>
              <a:t> </a:t>
            </a:r>
            <a:r>
              <a:rPr lang="en-US" baseline="0" dirty="0" smtClean="0">
                <a:solidFill>
                  <a:srgbClr val="000000"/>
                </a:solidFill>
                <a:latin typeface="Times New Roman" charset="0"/>
                <a:ea typeface="ＭＳ Ｐゴシック" charset="0"/>
                <a:cs typeface="Times New Roman" charset="0"/>
                <a:sym typeface="Times New Roman" charset="0"/>
              </a:rPr>
              <a:t>here because that is easy to gain UX feedback on. The more important Inputs are that of sensory and device level interactions. We are going to talk about the unique hardware that most devices have available.</a:t>
            </a:r>
          </a:p>
          <a:p>
            <a:pPr marL="119063" eaLnBrk="1" hangingPunct="1">
              <a:spcBef>
                <a:spcPts val="450"/>
              </a:spcBef>
            </a:pPr>
            <a:endParaRPr lang="en-US" baseline="0" dirty="0" smtClean="0">
              <a:solidFill>
                <a:srgbClr val="000000"/>
              </a:solidFill>
              <a:latin typeface="Times New Roman" charset="0"/>
              <a:ea typeface="ＭＳ Ｐゴシック" charset="0"/>
              <a:cs typeface="Times New Roman" charset="0"/>
              <a:sym typeface="Times New Roman"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p:bg>
      <p:bgPr>
        <a:blipFill dpi="0" rotWithShape="1">
          <a:blip r:embed="rId2"/>
          <a:srcRect/>
          <a:tile tx="0" ty="0" sx="100000" sy="100000" flip="none" algn="tl"/>
        </a:blipFill>
        <a:effectLst/>
      </p:bgPr>
    </p:bg>
    <p:spTree>
      <p:nvGrpSpPr>
        <p:cNvPr id="1" name=""/>
        <p:cNvGrpSpPr/>
        <p:nvPr/>
      </p:nvGrpSpPr>
      <p:grpSpPr>
        <a:xfrm>
          <a:off x="0" y="0"/>
          <a:ext cx="0" cy="0"/>
          <a:chOff x="0" y="0"/>
          <a:chExt cx="0" cy="0"/>
        </a:xfrm>
      </p:grpSpPr>
      <p:pic>
        <p:nvPicPr>
          <p:cNvPr id="2" name="Picture 7" descr="appc_gray_light_triangle.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4"/>
          <p:cNvSpPr txBox="1">
            <a:spLocks/>
          </p:cNvSpPr>
          <p:nvPr/>
        </p:nvSpPr>
        <p:spPr bwMode="auto">
          <a:xfrm>
            <a:off x="3124200" y="6653213"/>
            <a:ext cx="2895600" cy="212725"/>
          </a:xfrm>
          <a:prstGeom prst="rect">
            <a:avLst/>
          </a:prstGeom>
          <a:noFill/>
          <a:extLst/>
        </p:spPr>
        <p:txBody>
          <a:bodyPr anchor="ctr"/>
          <a:lstStyle>
            <a:defPPr>
              <a:defRPr lang="en-US"/>
            </a:defPPr>
            <a:lvl1pPr marL="0" algn="ctr" defTabSz="914400" rtl="0" eaLnBrk="0" latinLnBrk="0" hangingPunct="0">
              <a:defRPr sz="3600" kern="1200">
                <a:solidFill>
                  <a:schemeClr val="tx1"/>
                </a:solidFill>
                <a:latin typeface="Arial" pitchFamily="34" charset="0"/>
                <a:ea typeface="+mn-ea"/>
                <a:cs typeface="Arial" pitchFamily="34" charset="0"/>
              </a:defRPr>
            </a:lvl1pPr>
            <a:lvl2pPr marL="742950" indent="-285750" algn="l" defTabSz="914400" rtl="0" eaLnBrk="0" latinLnBrk="0" hangingPunct="0">
              <a:defRPr sz="3600" kern="1200">
                <a:solidFill>
                  <a:schemeClr val="tx1"/>
                </a:solidFill>
                <a:latin typeface="Arial" pitchFamily="34" charset="0"/>
                <a:ea typeface="+mn-ea"/>
                <a:cs typeface="Arial" pitchFamily="34" charset="0"/>
              </a:defRPr>
            </a:lvl2pPr>
            <a:lvl3pPr marL="1143000" indent="-228600" algn="l" defTabSz="914400" rtl="0" eaLnBrk="0" latinLnBrk="0" hangingPunct="0">
              <a:defRPr sz="3600" kern="1200">
                <a:solidFill>
                  <a:schemeClr val="tx1"/>
                </a:solidFill>
                <a:latin typeface="Arial" pitchFamily="34" charset="0"/>
                <a:ea typeface="+mn-ea"/>
                <a:cs typeface="Arial" pitchFamily="34" charset="0"/>
              </a:defRPr>
            </a:lvl3pPr>
            <a:lvl4pPr marL="1600200" indent="-228600" algn="l" defTabSz="914400" rtl="0" eaLnBrk="0" latinLnBrk="0" hangingPunct="0">
              <a:defRPr sz="3600" kern="1200">
                <a:solidFill>
                  <a:schemeClr val="tx1"/>
                </a:solidFill>
                <a:latin typeface="Arial" pitchFamily="34" charset="0"/>
                <a:ea typeface="+mn-ea"/>
                <a:cs typeface="Arial" pitchFamily="34" charset="0"/>
              </a:defRPr>
            </a:lvl4pPr>
            <a:lvl5pPr marL="2057400" indent="-228600" algn="l" defTabSz="914400" rtl="0" eaLnBrk="0" latinLnBrk="0" hangingPunct="0">
              <a:defRPr sz="3600" kern="1200">
                <a:solidFill>
                  <a:schemeClr val="tx1"/>
                </a:solidFill>
                <a:latin typeface="Arial" pitchFamily="34" charset="0"/>
                <a:ea typeface="+mn-ea"/>
                <a:cs typeface="Arial" pitchFamily="34" charset="0"/>
              </a:defRPr>
            </a:lvl5pPr>
            <a:lvl6pPr marL="2514600" indent="-228600" algn="l" defTabSz="457200" rtl="0" eaLnBrk="0" fontAlgn="base" latinLnBrk="0" hangingPunct="0">
              <a:spcBef>
                <a:spcPct val="0"/>
              </a:spcBef>
              <a:spcAft>
                <a:spcPct val="0"/>
              </a:spcAft>
              <a:defRPr sz="3600" kern="1200">
                <a:solidFill>
                  <a:schemeClr val="tx1"/>
                </a:solidFill>
                <a:latin typeface="Arial" pitchFamily="34" charset="0"/>
                <a:ea typeface="+mn-ea"/>
                <a:cs typeface="Arial" pitchFamily="34" charset="0"/>
              </a:defRPr>
            </a:lvl6pPr>
            <a:lvl7pPr marL="2971800" indent="-228600" algn="l" defTabSz="457200" rtl="0" eaLnBrk="0" fontAlgn="base" latinLnBrk="0" hangingPunct="0">
              <a:spcBef>
                <a:spcPct val="0"/>
              </a:spcBef>
              <a:spcAft>
                <a:spcPct val="0"/>
              </a:spcAft>
              <a:defRPr sz="3600" kern="1200">
                <a:solidFill>
                  <a:schemeClr val="tx1"/>
                </a:solidFill>
                <a:latin typeface="Arial" pitchFamily="34" charset="0"/>
                <a:ea typeface="+mn-ea"/>
                <a:cs typeface="Arial" pitchFamily="34" charset="0"/>
              </a:defRPr>
            </a:lvl7pPr>
            <a:lvl8pPr marL="3429000" indent="-228600" algn="l" defTabSz="457200" rtl="0" eaLnBrk="0" fontAlgn="base" latinLnBrk="0" hangingPunct="0">
              <a:spcBef>
                <a:spcPct val="0"/>
              </a:spcBef>
              <a:spcAft>
                <a:spcPct val="0"/>
              </a:spcAft>
              <a:defRPr sz="3600" kern="1200">
                <a:solidFill>
                  <a:schemeClr val="tx1"/>
                </a:solidFill>
                <a:latin typeface="Arial" pitchFamily="34" charset="0"/>
                <a:ea typeface="+mn-ea"/>
                <a:cs typeface="Arial" pitchFamily="34" charset="0"/>
              </a:defRPr>
            </a:lvl8pPr>
            <a:lvl9pPr marL="3886200" indent="-228600" algn="l" defTabSz="457200" rtl="0" eaLnBrk="0" fontAlgn="base" latinLnBrk="0" hangingPunct="0">
              <a:spcBef>
                <a:spcPct val="0"/>
              </a:spcBef>
              <a:spcAft>
                <a:spcPct val="0"/>
              </a:spcAft>
              <a:defRPr sz="3600" kern="1200">
                <a:solidFill>
                  <a:schemeClr val="tx1"/>
                </a:solidFill>
                <a:latin typeface="Arial" pitchFamily="34" charset="0"/>
                <a:ea typeface="+mn-ea"/>
                <a:cs typeface="Arial" pitchFamily="34" charset="0"/>
              </a:defRPr>
            </a:lvl9pPr>
          </a:lstStyle>
          <a:p>
            <a:pPr eaLnBrk="1" hangingPunct="1">
              <a:defRPr/>
            </a:pPr>
            <a:r>
              <a:rPr lang="en-US" sz="800" dirty="0" smtClean="0">
                <a:solidFill>
                  <a:schemeClr val="tx1">
                    <a:lumMod val="40000"/>
                    <a:lumOff val="60000"/>
                  </a:schemeClr>
                </a:solidFill>
                <a:latin typeface="Helvetica"/>
                <a:cs typeface="Helvetica"/>
              </a:rPr>
              <a:t>© 2011 Appcelerator, Inc.</a:t>
            </a:r>
          </a:p>
        </p:txBody>
      </p:sp>
      <p:sp>
        <p:nvSpPr>
          <p:cNvPr id="4" name="TextBox 3"/>
          <p:cNvSpPr txBox="1">
            <a:spLocks noChangeArrowheads="1"/>
          </p:cNvSpPr>
          <p:nvPr/>
        </p:nvSpPr>
        <p:spPr bwMode="auto">
          <a:xfrm>
            <a:off x="9939338" y="3971925"/>
            <a:ext cx="185737" cy="369888"/>
          </a:xfrm>
          <a:prstGeom prst="rect">
            <a:avLst/>
          </a:prstGeom>
          <a:noFill/>
          <a:ln>
            <a:noFill/>
          </a:ln>
          <a:extLst/>
        </p:spPr>
        <p:txBody>
          <a:bodyPr wrap="none">
            <a:spAutoFit/>
          </a:bodyPr>
          <a:lstStyle>
            <a:lvl1pPr eaLnBrk="0" hangingPunct="0">
              <a:defRPr sz="2400">
                <a:solidFill>
                  <a:schemeClr val="tx1"/>
                </a:solidFill>
                <a:latin typeface="Trebuchet MS" charset="0"/>
                <a:ea typeface="ＭＳ Ｐゴシック" charset="0"/>
                <a:cs typeface="ＭＳ Ｐゴシック" charset="0"/>
              </a:defRPr>
            </a:lvl1pPr>
            <a:lvl2pPr marL="742950" indent="-285750" eaLnBrk="0" hangingPunct="0">
              <a:defRPr sz="2400">
                <a:solidFill>
                  <a:schemeClr val="tx1"/>
                </a:solidFill>
                <a:latin typeface="Trebuchet MS" charset="0"/>
                <a:ea typeface="ＭＳ Ｐゴシック" charset="0"/>
              </a:defRPr>
            </a:lvl2pPr>
            <a:lvl3pPr marL="1143000" indent="-228600" eaLnBrk="0" hangingPunct="0">
              <a:defRPr sz="2400">
                <a:solidFill>
                  <a:schemeClr val="tx1"/>
                </a:solidFill>
                <a:latin typeface="Trebuchet MS" charset="0"/>
                <a:ea typeface="ＭＳ Ｐゴシック" charset="0"/>
              </a:defRPr>
            </a:lvl3pPr>
            <a:lvl4pPr marL="1600200" indent="-228600" eaLnBrk="0" hangingPunct="0">
              <a:defRPr sz="2400">
                <a:solidFill>
                  <a:schemeClr val="tx1"/>
                </a:solidFill>
                <a:latin typeface="Trebuchet MS" charset="0"/>
                <a:ea typeface="ＭＳ Ｐゴシック" charset="0"/>
              </a:defRPr>
            </a:lvl4pPr>
            <a:lvl5pPr marL="2057400" indent="-228600" eaLnBrk="0" hangingPunct="0">
              <a:defRPr sz="2400">
                <a:solidFill>
                  <a:schemeClr val="tx1"/>
                </a:solidFill>
                <a:latin typeface="Trebuchet MS" charset="0"/>
                <a:ea typeface="ＭＳ Ｐゴシック" charset="0"/>
              </a:defRPr>
            </a:lvl5pPr>
            <a:lvl6pPr marL="2514600" indent="-228600" eaLnBrk="0" fontAlgn="base" hangingPunct="0">
              <a:spcBef>
                <a:spcPct val="0"/>
              </a:spcBef>
              <a:spcAft>
                <a:spcPct val="0"/>
              </a:spcAft>
              <a:defRPr sz="2400">
                <a:solidFill>
                  <a:schemeClr val="tx1"/>
                </a:solidFill>
                <a:latin typeface="Trebuchet MS" charset="0"/>
                <a:ea typeface="ＭＳ Ｐゴシック" charset="0"/>
              </a:defRPr>
            </a:lvl6pPr>
            <a:lvl7pPr marL="2971800" indent="-228600" eaLnBrk="0" fontAlgn="base" hangingPunct="0">
              <a:spcBef>
                <a:spcPct val="0"/>
              </a:spcBef>
              <a:spcAft>
                <a:spcPct val="0"/>
              </a:spcAft>
              <a:defRPr sz="2400">
                <a:solidFill>
                  <a:schemeClr val="tx1"/>
                </a:solidFill>
                <a:latin typeface="Trebuchet MS" charset="0"/>
                <a:ea typeface="ＭＳ Ｐゴシック" charset="0"/>
              </a:defRPr>
            </a:lvl7pPr>
            <a:lvl8pPr marL="3429000" indent="-228600" eaLnBrk="0" fontAlgn="base" hangingPunct="0">
              <a:spcBef>
                <a:spcPct val="0"/>
              </a:spcBef>
              <a:spcAft>
                <a:spcPct val="0"/>
              </a:spcAft>
              <a:defRPr sz="2400">
                <a:solidFill>
                  <a:schemeClr val="tx1"/>
                </a:solidFill>
                <a:latin typeface="Trebuchet MS" charset="0"/>
                <a:ea typeface="ＭＳ Ｐゴシック" charset="0"/>
              </a:defRPr>
            </a:lvl8pPr>
            <a:lvl9pPr marL="3886200" indent="-228600" eaLnBrk="0" fontAlgn="base" hangingPunct="0">
              <a:spcBef>
                <a:spcPct val="0"/>
              </a:spcBef>
              <a:spcAft>
                <a:spcPct val="0"/>
              </a:spcAft>
              <a:defRPr sz="2400">
                <a:solidFill>
                  <a:schemeClr val="tx1"/>
                </a:solidFill>
                <a:latin typeface="Trebuchet MS" charset="0"/>
                <a:ea typeface="ＭＳ Ｐゴシック" charset="0"/>
              </a:defRPr>
            </a:lvl9pPr>
          </a:lstStyle>
          <a:p>
            <a:pPr eaLnBrk="1" hangingPunct="1">
              <a:defRPr/>
            </a:pPr>
            <a:endParaRPr lang="en-US" sz="1800"/>
          </a:p>
        </p:txBody>
      </p:sp>
      <p:sp>
        <p:nvSpPr>
          <p:cNvPr id="5" name="Date Placeholder 3"/>
          <p:cNvSpPr>
            <a:spLocks noGrp="1"/>
          </p:cNvSpPr>
          <p:nvPr>
            <p:ph type="dt" sz="half" idx="10"/>
          </p:nvPr>
        </p:nvSpPr>
        <p:spPr/>
        <p:txBody>
          <a:bodyPr/>
          <a:lstStyle>
            <a:lvl1pPr>
              <a:defRPr/>
            </a:lvl1pPr>
          </a:lstStyle>
          <a:p>
            <a:pPr>
              <a:defRPr/>
            </a:pPr>
            <a:fld id="{F30DB81F-B125-9B43-9F03-035596B66B00}" type="datetime1">
              <a:rPr lang="en-US"/>
              <a:pPr>
                <a:defRPr/>
              </a:pPr>
              <a:t>7/21/11</a:t>
            </a:fld>
            <a:endParaRPr lang="en-US"/>
          </a:p>
        </p:txBody>
      </p:sp>
      <p:sp>
        <p:nvSpPr>
          <p:cNvPr id="6" name="Footer Placeholder 4"/>
          <p:cNvSpPr>
            <a:spLocks noGrp="1"/>
          </p:cNvSpPr>
          <p:nvPr>
            <p:ph type="ftr" sz="quarter" idx="11"/>
          </p:nvPr>
        </p:nvSpPr>
        <p:spPr/>
        <p:txBody>
          <a:bodyPr/>
          <a:lstStyle>
            <a:lvl1pPr>
              <a:defRPr/>
            </a:lvl1pPr>
          </a:lstStyle>
          <a:p>
            <a:pPr>
              <a:defRPr/>
            </a:pPr>
            <a:r>
              <a:rPr lang="en-US" dirty="0"/>
              <a:t>© 2008-2011 Appcelerator </a:t>
            </a:r>
            <a:r>
              <a:rPr lang="en-US" dirty="0" err="1"/>
              <a:t>Inc</a:t>
            </a:r>
            <a:endParaRPr lang="en-US" dirty="0"/>
          </a:p>
        </p:txBody>
      </p:sp>
      <p:sp>
        <p:nvSpPr>
          <p:cNvPr id="7" name="Slide Number Placeholder 5"/>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lvl1pPr>
          </a:lstStyle>
          <a:p>
            <a:pPr>
              <a:defRPr/>
            </a:pPr>
            <a:fld id="{299E96B8-ADCB-7547-9380-C4B23A1C153C}" type="slidenum">
              <a:rPr lang="en-US"/>
              <a:pPr>
                <a:defRPr/>
              </a:pPr>
              <a:t>‹#›</a:t>
            </a:fld>
            <a:endParaRPr lang="en-US"/>
          </a:p>
        </p:txBody>
      </p:sp>
    </p:spTree>
    <p:extLst>
      <p:ext uri="{BB962C8B-B14F-4D97-AF65-F5344CB8AC3E}">
        <p14:creationId xmlns:p14="http://schemas.microsoft.com/office/powerpoint/2010/main" val="2535729309"/>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1_Title Slide">
    <p:bg>
      <p:bgPr>
        <a:blipFill dpi="0" rotWithShape="1">
          <a:blip r:embed="rId2"/>
          <a:srcRect/>
          <a:tile tx="0" ty="0" sx="100000" sy="100000" flip="none" algn="tl"/>
        </a:blipFill>
        <a:effectLst/>
      </p:bgPr>
    </p:bg>
    <p:spTree>
      <p:nvGrpSpPr>
        <p:cNvPr id="1" name=""/>
        <p:cNvGrpSpPr/>
        <p:nvPr/>
      </p:nvGrpSpPr>
      <p:grpSpPr>
        <a:xfrm>
          <a:off x="0" y="0"/>
          <a:ext cx="0" cy="0"/>
          <a:chOff x="0" y="0"/>
          <a:chExt cx="0" cy="0"/>
        </a:xfrm>
      </p:grpSpPr>
      <p:pic>
        <p:nvPicPr>
          <p:cNvPr id="2" name="Picture 7" descr="appc_gray_light_triangle.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4"/>
          <p:cNvSpPr txBox="1">
            <a:spLocks/>
          </p:cNvSpPr>
          <p:nvPr/>
        </p:nvSpPr>
        <p:spPr bwMode="auto">
          <a:xfrm>
            <a:off x="3124200" y="6653213"/>
            <a:ext cx="2895600" cy="212725"/>
          </a:xfrm>
          <a:prstGeom prst="rect">
            <a:avLst/>
          </a:prstGeom>
          <a:noFill/>
          <a:extLst/>
        </p:spPr>
        <p:txBody>
          <a:bodyPr anchor="ctr"/>
          <a:lstStyle>
            <a:defPPr>
              <a:defRPr lang="en-US"/>
            </a:defPPr>
            <a:lvl1pPr marL="0" algn="ctr" defTabSz="914400" rtl="0" eaLnBrk="0" latinLnBrk="0" hangingPunct="0">
              <a:defRPr sz="3600" kern="1200">
                <a:solidFill>
                  <a:schemeClr val="tx1"/>
                </a:solidFill>
                <a:latin typeface="Arial" pitchFamily="34" charset="0"/>
                <a:ea typeface="+mn-ea"/>
                <a:cs typeface="Arial" pitchFamily="34" charset="0"/>
              </a:defRPr>
            </a:lvl1pPr>
            <a:lvl2pPr marL="742950" indent="-285750" algn="l" defTabSz="914400" rtl="0" eaLnBrk="0" latinLnBrk="0" hangingPunct="0">
              <a:defRPr sz="3600" kern="1200">
                <a:solidFill>
                  <a:schemeClr val="tx1"/>
                </a:solidFill>
                <a:latin typeface="Arial" pitchFamily="34" charset="0"/>
                <a:ea typeface="+mn-ea"/>
                <a:cs typeface="Arial" pitchFamily="34" charset="0"/>
              </a:defRPr>
            </a:lvl2pPr>
            <a:lvl3pPr marL="1143000" indent="-228600" algn="l" defTabSz="914400" rtl="0" eaLnBrk="0" latinLnBrk="0" hangingPunct="0">
              <a:defRPr sz="3600" kern="1200">
                <a:solidFill>
                  <a:schemeClr val="tx1"/>
                </a:solidFill>
                <a:latin typeface="Arial" pitchFamily="34" charset="0"/>
                <a:ea typeface="+mn-ea"/>
                <a:cs typeface="Arial" pitchFamily="34" charset="0"/>
              </a:defRPr>
            </a:lvl3pPr>
            <a:lvl4pPr marL="1600200" indent="-228600" algn="l" defTabSz="914400" rtl="0" eaLnBrk="0" latinLnBrk="0" hangingPunct="0">
              <a:defRPr sz="3600" kern="1200">
                <a:solidFill>
                  <a:schemeClr val="tx1"/>
                </a:solidFill>
                <a:latin typeface="Arial" pitchFamily="34" charset="0"/>
                <a:ea typeface="+mn-ea"/>
                <a:cs typeface="Arial" pitchFamily="34" charset="0"/>
              </a:defRPr>
            </a:lvl4pPr>
            <a:lvl5pPr marL="2057400" indent="-228600" algn="l" defTabSz="914400" rtl="0" eaLnBrk="0" latinLnBrk="0" hangingPunct="0">
              <a:defRPr sz="3600" kern="1200">
                <a:solidFill>
                  <a:schemeClr val="tx1"/>
                </a:solidFill>
                <a:latin typeface="Arial" pitchFamily="34" charset="0"/>
                <a:ea typeface="+mn-ea"/>
                <a:cs typeface="Arial" pitchFamily="34" charset="0"/>
              </a:defRPr>
            </a:lvl5pPr>
            <a:lvl6pPr marL="2514600" indent="-228600" algn="l" defTabSz="457200" rtl="0" eaLnBrk="0" fontAlgn="base" latinLnBrk="0" hangingPunct="0">
              <a:spcBef>
                <a:spcPct val="0"/>
              </a:spcBef>
              <a:spcAft>
                <a:spcPct val="0"/>
              </a:spcAft>
              <a:defRPr sz="3600" kern="1200">
                <a:solidFill>
                  <a:schemeClr val="tx1"/>
                </a:solidFill>
                <a:latin typeface="Arial" pitchFamily="34" charset="0"/>
                <a:ea typeface="+mn-ea"/>
                <a:cs typeface="Arial" pitchFamily="34" charset="0"/>
              </a:defRPr>
            </a:lvl6pPr>
            <a:lvl7pPr marL="2971800" indent="-228600" algn="l" defTabSz="457200" rtl="0" eaLnBrk="0" fontAlgn="base" latinLnBrk="0" hangingPunct="0">
              <a:spcBef>
                <a:spcPct val="0"/>
              </a:spcBef>
              <a:spcAft>
                <a:spcPct val="0"/>
              </a:spcAft>
              <a:defRPr sz="3600" kern="1200">
                <a:solidFill>
                  <a:schemeClr val="tx1"/>
                </a:solidFill>
                <a:latin typeface="Arial" pitchFamily="34" charset="0"/>
                <a:ea typeface="+mn-ea"/>
                <a:cs typeface="Arial" pitchFamily="34" charset="0"/>
              </a:defRPr>
            </a:lvl7pPr>
            <a:lvl8pPr marL="3429000" indent="-228600" algn="l" defTabSz="457200" rtl="0" eaLnBrk="0" fontAlgn="base" latinLnBrk="0" hangingPunct="0">
              <a:spcBef>
                <a:spcPct val="0"/>
              </a:spcBef>
              <a:spcAft>
                <a:spcPct val="0"/>
              </a:spcAft>
              <a:defRPr sz="3600" kern="1200">
                <a:solidFill>
                  <a:schemeClr val="tx1"/>
                </a:solidFill>
                <a:latin typeface="Arial" pitchFamily="34" charset="0"/>
                <a:ea typeface="+mn-ea"/>
                <a:cs typeface="Arial" pitchFamily="34" charset="0"/>
              </a:defRPr>
            </a:lvl8pPr>
            <a:lvl9pPr marL="3886200" indent="-228600" algn="l" defTabSz="457200" rtl="0" eaLnBrk="0" fontAlgn="base" latinLnBrk="0" hangingPunct="0">
              <a:spcBef>
                <a:spcPct val="0"/>
              </a:spcBef>
              <a:spcAft>
                <a:spcPct val="0"/>
              </a:spcAft>
              <a:defRPr sz="3600" kern="1200">
                <a:solidFill>
                  <a:schemeClr val="tx1"/>
                </a:solidFill>
                <a:latin typeface="Arial" pitchFamily="34" charset="0"/>
                <a:ea typeface="+mn-ea"/>
                <a:cs typeface="Arial" pitchFamily="34" charset="0"/>
              </a:defRPr>
            </a:lvl9pPr>
          </a:lstStyle>
          <a:p>
            <a:pPr eaLnBrk="1" hangingPunct="1">
              <a:defRPr/>
            </a:pPr>
            <a:r>
              <a:rPr lang="en-US" sz="800" dirty="0" smtClean="0">
                <a:solidFill>
                  <a:schemeClr val="tx1">
                    <a:lumMod val="40000"/>
                    <a:lumOff val="60000"/>
                  </a:schemeClr>
                </a:solidFill>
                <a:latin typeface="Helvetica"/>
                <a:cs typeface="Helvetica"/>
              </a:rPr>
              <a:t>© 2011 Appcelerator, Inc.</a:t>
            </a:r>
          </a:p>
        </p:txBody>
      </p:sp>
      <p:pic>
        <p:nvPicPr>
          <p:cNvPr id="4" name="Picture 8" descr="raised_paper.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336675" y="2106613"/>
            <a:ext cx="6456363" cy="2189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Date Placeholder 3"/>
          <p:cNvSpPr>
            <a:spLocks noGrp="1"/>
          </p:cNvSpPr>
          <p:nvPr>
            <p:ph type="dt" sz="half" idx="10"/>
          </p:nvPr>
        </p:nvSpPr>
        <p:spPr/>
        <p:txBody>
          <a:bodyPr/>
          <a:lstStyle>
            <a:lvl1pPr>
              <a:defRPr/>
            </a:lvl1pPr>
          </a:lstStyle>
          <a:p>
            <a:pPr>
              <a:defRPr/>
            </a:pPr>
            <a:fld id="{0B75DDBA-B612-2F44-AB17-FBC18A515CE2}" type="datetime1">
              <a:rPr lang="en-US"/>
              <a:pPr>
                <a:defRPr/>
              </a:pPr>
              <a:t>7/21/11</a:t>
            </a:fld>
            <a:endParaRPr lang="en-US"/>
          </a:p>
        </p:txBody>
      </p:sp>
      <p:sp>
        <p:nvSpPr>
          <p:cNvPr id="6" name="Footer Placeholder 4"/>
          <p:cNvSpPr>
            <a:spLocks noGrp="1"/>
          </p:cNvSpPr>
          <p:nvPr>
            <p:ph type="ftr" sz="quarter" idx="11"/>
          </p:nvPr>
        </p:nvSpPr>
        <p:spPr/>
        <p:txBody>
          <a:bodyPr/>
          <a:lstStyle>
            <a:lvl1pPr>
              <a:defRPr/>
            </a:lvl1pPr>
          </a:lstStyle>
          <a:p>
            <a:pPr>
              <a:defRPr/>
            </a:pPr>
            <a:r>
              <a:rPr lang="en-US" dirty="0"/>
              <a:t>© 2008-2011 Appcelerator </a:t>
            </a:r>
            <a:r>
              <a:rPr lang="en-US" dirty="0" err="1"/>
              <a:t>Inc</a:t>
            </a:r>
            <a:endParaRPr lang="en-US" dirty="0"/>
          </a:p>
        </p:txBody>
      </p:sp>
      <p:sp>
        <p:nvSpPr>
          <p:cNvPr id="7" name="Slide Number Placeholder 5"/>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lvl1pPr>
          </a:lstStyle>
          <a:p>
            <a:pPr>
              <a:defRPr/>
            </a:pPr>
            <a:fld id="{E1109E28-6A3D-5541-B79F-374D5BAB488E}" type="slidenum">
              <a:rPr lang="en-US"/>
              <a:pPr>
                <a:defRPr/>
              </a:pPr>
              <a:t>‹#›</a:t>
            </a:fld>
            <a:endParaRPr lang="en-US"/>
          </a:p>
        </p:txBody>
      </p:sp>
    </p:spTree>
    <p:extLst>
      <p:ext uri="{BB962C8B-B14F-4D97-AF65-F5344CB8AC3E}">
        <p14:creationId xmlns:p14="http://schemas.microsoft.com/office/powerpoint/2010/main" val="3416651841"/>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pic>
        <p:nvPicPr>
          <p:cNvPr id="4" name="Picture 7" descr="appc_gray_light_triangle.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Footer Placeholder 4"/>
          <p:cNvSpPr txBox="1">
            <a:spLocks/>
          </p:cNvSpPr>
          <p:nvPr/>
        </p:nvSpPr>
        <p:spPr bwMode="auto">
          <a:xfrm>
            <a:off x="3124200" y="6653213"/>
            <a:ext cx="2895600" cy="212725"/>
          </a:xfrm>
          <a:prstGeom prst="rect">
            <a:avLst/>
          </a:prstGeom>
          <a:noFill/>
          <a:extLst/>
        </p:spPr>
        <p:txBody>
          <a:bodyPr anchor="ctr"/>
          <a:lstStyle>
            <a:defPPr>
              <a:defRPr lang="en-US"/>
            </a:defPPr>
            <a:lvl1pPr marL="0" algn="ctr" defTabSz="914400" rtl="0" eaLnBrk="0" latinLnBrk="0" hangingPunct="0">
              <a:defRPr sz="3600" kern="1200">
                <a:solidFill>
                  <a:schemeClr val="tx1"/>
                </a:solidFill>
                <a:latin typeface="Arial" pitchFamily="34" charset="0"/>
                <a:ea typeface="+mn-ea"/>
                <a:cs typeface="Arial" pitchFamily="34" charset="0"/>
              </a:defRPr>
            </a:lvl1pPr>
            <a:lvl2pPr marL="742950" indent="-285750" algn="l" defTabSz="914400" rtl="0" eaLnBrk="0" latinLnBrk="0" hangingPunct="0">
              <a:defRPr sz="3600" kern="1200">
                <a:solidFill>
                  <a:schemeClr val="tx1"/>
                </a:solidFill>
                <a:latin typeface="Arial" pitchFamily="34" charset="0"/>
                <a:ea typeface="+mn-ea"/>
                <a:cs typeface="Arial" pitchFamily="34" charset="0"/>
              </a:defRPr>
            </a:lvl2pPr>
            <a:lvl3pPr marL="1143000" indent="-228600" algn="l" defTabSz="914400" rtl="0" eaLnBrk="0" latinLnBrk="0" hangingPunct="0">
              <a:defRPr sz="3600" kern="1200">
                <a:solidFill>
                  <a:schemeClr val="tx1"/>
                </a:solidFill>
                <a:latin typeface="Arial" pitchFamily="34" charset="0"/>
                <a:ea typeface="+mn-ea"/>
                <a:cs typeface="Arial" pitchFamily="34" charset="0"/>
              </a:defRPr>
            </a:lvl3pPr>
            <a:lvl4pPr marL="1600200" indent="-228600" algn="l" defTabSz="914400" rtl="0" eaLnBrk="0" latinLnBrk="0" hangingPunct="0">
              <a:defRPr sz="3600" kern="1200">
                <a:solidFill>
                  <a:schemeClr val="tx1"/>
                </a:solidFill>
                <a:latin typeface="Arial" pitchFamily="34" charset="0"/>
                <a:ea typeface="+mn-ea"/>
                <a:cs typeface="Arial" pitchFamily="34" charset="0"/>
              </a:defRPr>
            </a:lvl4pPr>
            <a:lvl5pPr marL="2057400" indent="-228600" algn="l" defTabSz="914400" rtl="0" eaLnBrk="0" latinLnBrk="0" hangingPunct="0">
              <a:defRPr sz="3600" kern="1200">
                <a:solidFill>
                  <a:schemeClr val="tx1"/>
                </a:solidFill>
                <a:latin typeface="Arial" pitchFamily="34" charset="0"/>
                <a:ea typeface="+mn-ea"/>
                <a:cs typeface="Arial" pitchFamily="34" charset="0"/>
              </a:defRPr>
            </a:lvl5pPr>
            <a:lvl6pPr marL="2514600" indent="-228600" algn="l" defTabSz="457200" rtl="0" eaLnBrk="0" fontAlgn="base" latinLnBrk="0" hangingPunct="0">
              <a:spcBef>
                <a:spcPct val="0"/>
              </a:spcBef>
              <a:spcAft>
                <a:spcPct val="0"/>
              </a:spcAft>
              <a:defRPr sz="3600" kern="1200">
                <a:solidFill>
                  <a:schemeClr val="tx1"/>
                </a:solidFill>
                <a:latin typeface="Arial" pitchFamily="34" charset="0"/>
                <a:ea typeface="+mn-ea"/>
                <a:cs typeface="Arial" pitchFamily="34" charset="0"/>
              </a:defRPr>
            </a:lvl6pPr>
            <a:lvl7pPr marL="2971800" indent="-228600" algn="l" defTabSz="457200" rtl="0" eaLnBrk="0" fontAlgn="base" latinLnBrk="0" hangingPunct="0">
              <a:spcBef>
                <a:spcPct val="0"/>
              </a:spcBef>
              <a:spcAft>
                <a:spcPct val="0"/>
              </a:spcAft>
              <a:defRPr sz="3600" kern="1200">
                <a:solidFill>
                  <a:schemeClr val="tx1"/>
                </a:solidFill>
                <a:latin typeface="Arial" pitchFamily="34" charset="0"/>
                <a:ea typeface="+mn-ea"/>
                <a:cs typeface="Arial" pitchFamily="34" charset="0"/>
              </a:defRPr>
            </a:lvl7pPr>
            <a:lvl8pPr marL="3429000" indent="-228600" algn="l" defTabSz="457200" rtl="0" eaLnBrk="0" fontAlgn="base" latinLnBrk="0" hangingPunct="0">
              <a:spcBef>
                <a:spcPct val="0"/>
              </a:spcBef>
              <a:spcAft>
                <a:spcPct val="0"/>
              </a:spcAft>
              <a:defRPr sz="3600" kern="1200">
                <a:solidFill>
                  <a:schemeClr val="tx1"/>
                </a:solidFill>
                <a:latin typeface="Arial" pitchFamily="34" charset="0"/>
                <a:ea typeface="+mn-ea"/>
                <a:cs typeface="Arial" pitchFamily="34" charset="0"/>
              </a:defRPr>
            </a:lvl8pPr>
            <a:lvl9pPr marL="3886200" indent="-228600" algn="l" defTabSz="457200" rtl="0" eaLnBrk="0" fontAlgn="base" latinLnBrk="0" hangingPunct="0">
              <a:spcBef>
                <a:spcPct val="0"/>
              </a:spcBef>
              <a:spcAft>
                <a:spcPct val="0"/>
              </a:spcAft>
              <a:defRPr sz="3600" kern="1200">
                <a:solidFill>
                  <a:schemeClr val="tx1"/>
                </a:solidFill>
                <a:latin typeface="Arial" pitchFamily="34" charset="0"/>
                <a:ea typeface="+mn-ea"/>
                <a:cs typeface="Arial" pitchFamily="34" charset="0"/>
              </a:defRPr>
            </a:lvl9pPr>
          </a:lstStyle>
          <a:p>
            <a:pPr eaLnBrk="1" hangingPunct="1">
              <a:defRPr/>
            </a:pPr>
            <a:r>
              <a:rPr lang="en-US" sz="800" dirty="0" smtClean="0">
                <a:solidFill>
                  <a:schemeClr val="tx1">
                    <a:lumMod val="40000"/>
                    <a:lumOff val="60000"/>
                  </a:schemeClr>
                </a:solidFill>
                <a:latin typeface="Helvetica"/>
                <a:cs typeface="Helvetica"/>
              </a:rPr>
              <a:t>© 2011 Appcelerator, Inc.</a:t>
            </a:r>
          </a:p>
        </p:txBody>
      </p:sp>
      <p:pic>
        <p:nvPicPr>
          <p:cNvPr id="6" name="Picture 8" descr="gray_stripe_header.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1176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7" descr="appc_gray_light_triangle.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Footer Placeholder 4"/>
          <p:cNvSpPr txBox="1">
            <a:spLocks/>
          </p:cNvSpPr>
          <p:nvPr/>
        </p:nvSpPr>
        <p:spPr bwMode="auto">
          <a:xfrm>
            <a:off x="3124200" y="6653213"/>
            <a:ext cx="2895600" cy="212725"/>
          </a:xfrm>
          <a:prstGeom prst="rect">
            <a:avLst/>
          </a:prstGeom>
          <a:noFill/>
          <a:extLst/>
        </p:spPr>
        <p:txBody>
          <a:bodyPr anchor="ctr"/>
          <a:lstStyle>
            <a:defPPr>
              <a:defRPr lang="en-US"/>
            </a:defPPr>
            <a:lvl1pPr marL="0" algn="ctr" defTabSz="914400" rtl="0" eaLnBrk="0" latinLnBrk="0" hangingPunct="0">
              <a:defRPr sz="3600" kern="1200">
                <a:solidFill>
                  <a:schemeClr val="tx1"/>
                </a:solidFill>
                <a:latin typeface="Arial" pitchFamily="34" charset="0"/>
                <a:ea typeface="+mn-ea"/>
                <a:cs typeface="Arial" pitchFamily="34" charset="0"/>
              </a:defRPr>
            </a:lvl1pPr>
            <a:lvl2pPr marL="742950" indent="-285750" algn="l" defTabSz="914400" rtl="0" eaLnBrk="0" latinLnBrk="0" hangingPunct="0">
              <a:defRPr sz="3600" kern="1200">
                <a:solidFill>
                  <a:schemeClr val="tx1"/>
                </a:solidFill>
                <a:latin typeface="Arial" pitchFamily="34" charset="0"/>
                <a:ea typeface="+mn-ea"/>
                <a:cs typeface="Arial" pitchFamily="34" charset="0"/>
              </a:defRPr>
            </a:lvl2pPr>
            <a:lvl3pPr marL="1143000" indent="-228600" algn="l" defTabSz="914400" rtl="0" eaLnBrk="0" latinLnBrk="0" hangingPunct="0">
              <a:defRPr sz="3600" kern="1200">
                <a:solidFill>
                  <a:schemeClr val="tx1"/>
                </a:solidFill>
                <a:latin typeface="Arial" pitchFamily="34" charset="0"/>
                <a:ea typeface="+mn-ea"/>
                <a:cs typeface="Arial" pitchFamily="34" charset="0"/>
              </a:defRPr>
            </a:lvl3pPr>
            <a:lvl4pPr marL="1600200" indent="-228600" algn="l" defTabSz="914400" rtl="0" eaLnBrk="0" latinLnBrk="0" hangingPunct="0">
              <a:defRPr sz="3600" kern="1200">
                <a:solidFill>
                  <a:schemeClr val="tx1"/>
                </a:solidFill>
                <a:latin typeface="Arial" pitchFamily="34" charset="0"/>
                <a:ea typeface="+mn-ea"/>
                <a:cs typeface="Arial" pitchFamily="34" charset="0"/>
              </a:defRPr>
            </a:lvl4pPr>
            <a:lvl5pPr marL="2057400" indent="-228600" algn="l" defTabSz="914400" rtl="0" eaLnBrk="0" latinLnBrk="0" hangingPunct="0">
              <a:defRPr sz="3600" kern="1200">
                <a:solidFill>
                  <a:schemeClr val="tx1"/>
                </a:solidFill>
                <a:latin typeface="Arial" pitchFamily="34" charset="0"/>
                <a:ea typeface="+mn-ea"/>
                <a:cs typeface="Arial" pitchFamily="34" charset="0"/>
              </a:defRPr>
            </a:lvl5pPr>
            <a:lvl6pPr marL="2514600" indent="-228600" algn="l" defTabSz="457200" rtl="0" eaLnBrk="0" fontAlgn="base" latinLnBrk="0" hangingPunct="0">
              <a:spcBef>
                <a:spcPct val="0"/>
              </a:spcBef>
              <a:spcAft>
                <a:spcPct val="0"/>
              </a:spcAft>
              <a:defRPr sz="3600" kern="1200">
                <a:solidFill>
                  <a:schemeClr val="tx1"/>
                </a:solidFill>
                <a:latin typeface="Arial" pitchFamily="34" charset="0"/>
                <a:ea typeface="+mn-ea"/>
                <a:cs typeface="Arial" pitchFamily="34" charset="0"/>
              </a:defRPr>
            </a:lvl6pPr>
            <a:lvl7pPr marL="2971800" indent="-228600" algn="l" defTabSz="457200" rtl="0" eaLnBrk="0" fontAlgn="base" latinLnBrk="0" hangingPunct="0">
              <a:spcBef>
                <a:spcPct val="0"/>
              </a:spcBef>
              <a:spcAft>
                <a:spcPct val="0"/>
              </a:spcAft>
              <a:defRPr sz="3600" kern="1200">
                <a:solidFill>
                  <a:schemeClr val="tx1"/>
                </a:solidFill>
                <a:latin typeface="Arial" pitchFamily="34" charset="0"/>
                <a:ea typeface="+mn-ea"/>
                <a:cs typeface="Arial" pitchFamily="34" charset="0"/>
              </a:defRPr>
            </a:lvl7pPr>
            <a:lvl8pPr marL="3429000" indent="-228600" algn="l" defTabSz="457200" rtl="0" eaLnBrk="0" fontAlgn="base" latinLnBrk="0" hangingPunct="0">
              <a:spcBef>
                <a:spcPct val="0"/>
              </a:spcBef>
              <a:spcAft>
                <a:spcPct val="0"/>
              </a:spcAft>
              <a:defRPr sz="3600" kern="1200">
                <a:solidFill>
                  <a:schemeClr val="tx1"/>
                </a:solidFill>
                <a:latin typeface="Arial" pitchFamily="34" charset="0"/>
                <a:ea typeface="+mn-ea"/>
                <a:cs typeface="Arial" pitchFamily="34" charset="0"/>
              </a:defRPr>
            </a:lvl8pPr>
            <a:lvl9pPr marL="3886200" indent="-228600" algn="l" defTabSz="457200" rtl="0" eaLnBrk="0" fontAlgn="base" latinLnBrk="0" hangingPunct="0">
              <a:spcBef>
                <a:spcPct val="0"/>
              </a:spcBef>
              <a:spcAft>
                <a:spcPct val="0"/>
              </a:spcAft>
              <a:defRPr sz="3600" kern="1200">
                <a:solidFill>
                  <a:schemeClr val="tx1"/>
                </a:solidFill>
                <a:latin typeface="Arial" pitchFamily="34" charset="0"/>
                <a:ea typeface="+mn-ea"/>
                <a:cs typeface="Arial" pitchFamily="34" charset="0"/>
              </a:defRPr>
            </a:lvl9pPr>
          </a:lstStyle>
          <a:p>
            <a:pPr eaLnBrk="1" hangingPunct="1">
              <a:defRPr/>
            </a:pPr>
            <a:r>
              <a:rPr lang="en-US" sz="800" dirty="0" smtClean="0">
                <a:solidFill>
                  <a:schemeClr val="tx1">
                    <a:lumMod val="40000"/>
                    <a:lumOff val="60000"/>
                  </a:schemeClr>
                </a:solidFill>
                <a:latin typeface="Helvetica"/>
                <a:cs typeface="Helvetica"/>
              </a:rPr>
              <a:t>© 2011 Appcelerator, Inc.</a:t>
            </a:r>
          </a:p>
        </p:txBody>
      </p:sp>
      <p:sp>
        <p:nvSpPr>
          <p:cNvPr id="2" name="Title 1"/>
          <p:cNvSpPr>
            <a:spLocks noGrp="1"/>
          </p:cNvSpPr>
          <p:nvPr>
            <p:ph type="title"/>
          </p:nvPr>
        </p:nvSpPr>
        <p:spPr>
          <a:xfrm>
            <a:off x="457200" y="205581"/>
            <a:ext cx="8229600" cy="808038"/>
          </a:xfrm>
        </p:spPr>
        <p:txBody>
          <a:bodyPr/>
          <a:lstStyle>
            <a:lvl1pPr>
              <a:defRPr sz="3600">
                <a:solidFill>
                  <a:srgbClr val="122956"/>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457200" y="1346200"/>
            <a:ext cx="8229600" cy="4525963"/>
          </a:xfrm>
        </p:spPr>
        <p:txBody>
          <a:bodyPr/>
          <a:lstStyle>
            <a:lvl1pPr>
              <a:defRPr sz="2400">
                <a:solidFill>
                  <a:srgbClr val="122956"/>
                </a:solidFill>
              </a:defRPr>
            </a:lvl1pPr>
            <a:lvl2pPr>
              <a:defRPr sz="2000">
                <a:solidFill>
                  <a:srgbClr val="122956"/>
                </a:solidFill>
              </a:defRPr>
            </a:lvl2pPr>
            <a:lvl3pPr>
              <a:defRPr>
                <a:solidFill>
                  <a:srgbClr val="122956"/>
                </a:solidFill>
              </a:defRPr>
            </a:lvl3pPr>
          </a:lstStyle>
          <a:p>
            <a:pPr lvl="0"/>
            <a:r>
              <a:rPr lang="en-US" smtClean="0"/>
              <a:t>Click to edit Master text styles</a:t>
            </a:r>
          </a:p>
          <a:p>
            <a:pPr lvl="1"/>
            <a:r>
              <a:rPr lang="en-US" smtClean="0"/>
              <a:t>Second level</a:t>
            </a:r>
          </a:p>
          <a:p>
            <a:pPr lvl="2"/>
            <a:r>
              <a:rPr lang="en-US" smtClean="0"/>
              <a:t>Third level</a:t>
            </a:r>
          </a:p>
        </p:txBody>
      </p:sp>
      <p:sp>
        <p:nvSpPr>
          <p:cNvPr id="9" name="Date Placeholder 3"/>
          <p:cNvSpPr>
            <a:spLocks noGrp="1"/>
          </p:cNvSpPr>
          <p:nvPr>
            <p:ph type="dt" sz="half" idx="10"/>
          </p:nvPr>
        </p:nvSpPr>
        <p:spPr/>
        <p:txBody>
          <a:bodyPr/>
          <a:lstStyle>
            <a:lvl1pPr>
              <a:defRPr/>
            </a:lvl1pPr>
          </a:lstStyle>
          <a:p>
            <a:pPr>
              <a:defRPr/>
            </a:pPr>
            <a:fld id="{20564D4E-817C-5B44-9CAC-ABCFE555A12F}" type="datetime1">
              <a:rPr lang="en-US"/>
              <a:pPr>
                <a:defRPr/>
              </a:pPr>
              <a:t>7/21/11</a:t>
            </a:fld>
            <a:endParaRPr lang="en-US"/>
          </a:p>
        </p:txBody>
      </p:sp>
      <p:sp>
        <p:nvSpPr>
          <p:cNvPr id="10" name="Footer Placeholder 4"/>
          <p:cNvSpPr>
            <a:spLocks noGrp="1"/>
          </p:cNvSpPr>
          <p:nvPr>
            <p:ph type="ftr" sz="quarter" idx="11"/>
          </p:nvPr>
        </p:nvSpPr>
        <p:spPr/>
        <p:txBody>
          <a:bodyPr/>
          <a:lstStyle>
            <a:lvl1pPr>
              <a:defRPr/>
            </a:lvl1pPr>
          </a:lstStyle>
          <a:p>
            <a:pPr>
              <a:defRPr/>
            </a:pPr>
            <a:r>
              <a:rPr lang="tr-TR"/>
              <a:t>© 2008-2011 Appcelerator Inc</a:t>
            </a:r>
          </a:p>
        </p:txBody>
      </p:sp>
      <p:sp>
        <p:nvSpPr>
          <p:cNvPr id="11" name="Slide Number Placeholder 5"/>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lvl1pPr>
          </a:lstStyle>
          <a:p>
            <a:pPr>
              <a:defRPr/>
            </a:pPr>
            <a:fld id="{35A16330-C327-5F46-9A04-FECF298E7238}" type="slidenum">
              <a:rPr lang="en-US"/>
              <a:pPr>
                <a:defRPr/>
              </a:pPr>
              <a:t>‹#›</a:t>
            </a:fld>
            <a:endParaRPr lang="en-US"/>
          </a:p>
        </p:txBody>
      </p:sp>
    </p:spTree>
    <p:extLst>
      <p:ext uri="{BB962C8B-B14F-4D97-AF65-F5344CB8AC3E}">
        <p14:creationId xmlns:p14="http://schemas.microsoft.com/office/powerpoint/2010/main" val="24127077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pic>
        <p:nvPicPr>
          <p:cNvPr id="5" name="Picture 7" descr="appc_gray_light_triangle.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Footer Placeholder 4"/>
          <p:cNvSpPr txBox="1">
            <a:spLocks/>
          </p:cNvSpPr>
          <p:nvPr/>
        </p:nvSpPr>
        <p:spPr bwMode="auto">
          <a:xfrm>
            <a:off x="3124200" y="6653213"/>
            <a:ext cx="2895600" cy="212725"/>
          </a:xfrm>
          <a:prstGeom prst="rect">
            <a:avLst/>
          </a:prstGeom>
          <a:noFill/>
          <a:extLst/>
        </p:spPr>
        <p:txBody>
          <a:bodyPr anchor="ctr"/>
          <a:lstStyle>
            <a:defPPr>
              <a:defRPr lang="en-US"/>
            </a:defPPr>
            <a:lvl1pPr marL="0" algn="ctr" defTabSz="914400" rtl="0" eaLnBrk="0" latinLnBrk="0" hangingPunct="0">
              <a:defRPr sz="3600" kern="1200">
                <a:solidFill>
                  <a:schemeClr val="tx1"/>
                </a:solidFill>
                <a:latin typeface="Arial" pitchFamily="34" charset="0"/>
                <a:ea typeface="+mn-ea"/>
                <a:cs typeface="Arial" pitchFamily="34" charset="0"/>
              </a:defRPr>
            </a:lvl1pPr>
            <a:lvl2pPr marL="742950" indent="-285750" algn="l" defTabSz="914400" rtl="0" eaLnBrk="0" latinLnBrk="0" hangingPunct="0">
              <a:defRPr sz="3600" kern="1200">
                <a:solidFill>
                  <a:schemeClr val="tx1"/>
                </a:solidFill>
                <a:latin typeface="Arial" pitchFamily="34" charset="0"/>
                <a:ea typeface="+mn-ea"/>
                <a:cs typeface="Arial" pitchFamily="34" charset="0"/>
              </a:defRPr>
            </a:lvl2pPr>
            <a:lvl3pPr marL="1143000" indent="-228600" algn="l" defTabSz="914400" rtl="0" eaLnBrk="0" latinLnBrk="0" hangingPunct="0">
              <a:defRPr sz="3600" kern="1200">
                <a:solidFill>
                  <a:schemeClr val="tx1"/>
                </a:solidFill>
                <a:latin typeface="Arial" pitchFamily="34" charset="0"/>
                <a:ea typeface="+mn-ea"/>
                <a:cs typeface="Arial" pitchFamily="34" charset="0"/>
              </a:defRPr>
            </a:lvl3pPr>
            <a:lvl4pPr marL="1600200" indent="-228600" algn="l" defTabSz="914400" rtl="0" eaLnBrk="0" latinLnBrk="0" hangingPunct="0">
              <a:defRPr sz="3600" kern="1200">
                <a:solidFill>
                  <a:schemeClr val="tx1"/>
                </a:solidFill>
                <a:latin typeface="Arial" pitchFamily="34" charset="0"/>
                <a:ea typeface="+mn-ea"/>
                <a:cs typeface="Arial" pitchFamily="34" charset="0"/>
              </a:defRPr>
            </a:lvl4pPr>
            <a:lvl5pPr marL="2057400" indent="-228600" algn="l" defTabSz="914400" rtl="0" eaLnBrk="0" latinLnBrk="0" hangingPunct="0">
              <a:defRPr sz="3600" kern="1200">
                <a:solidFill>
                  <a:schemeClr val="tx1"/>
                </a:solidFill>
                <a:latin typeface="Arial" pitchFamily="34" charset="0"/>
                <a:ea typeface="+mn-ea"/>
                <a:cs typeface="Arial" pitchFamily="34" charset="0"/>
              </a:defRPr>
            </a:lvl5pPr>
            <a:lvl6pPr marL="2514600" indent="-228600" algn="l" defTabSz="457200" rtl="0" eaLnBrk="0" fontAlgn="base" latinLnBrk="0" hangingPunct="0">
              <a:spcBef>
                <a:spcPct val="0"/>
              </a:spcBef>
              <a:spcAft>
                <a:spcPct val="0"/>
              </a:spcAft>
              <a:defRPr sz="3600" kern="1200">
                <a:solidFill>
                  <a:schemeClr val="tx1"/>
                </a:solidFill>
                <a:latin typeface="Arial" pitchFamily="34" charset="0"/>
                <a:ea typeface="+mn-ea"/>
                <a:cs typeface="Arial" pitchFamily="34" charset="0"/>
              </a:defRPr>
            </a:lvl6pPr>
            <a:lvl7pPr marL="2971800" indent="-228600" algn="l" defTabSz="457200" rtl="0" eaLnBrk="0" fontAlgn="base" latinLnBrk="0" hangingPunct="0">
              <a:spcBef>
                <a:spcPct val="0"/>
              </a:spcBef>
              <a:spcAft>
                <a:spcPct val="0"/>
              </a:spcAft>
              <a:defRPr sz="3600" kern="1200">
                <a:solidFill>
                  <a:schemeClr val="tx1"/>
                </a:solidFill>
                <a:latin typeface="Arial" pitchFamily="34" charset="0"/>
                <a:ea typeface="+mn-ea"/>
                <a:cs typeface="Arial" pitchFamily="34" charset="0"/>
              </a:defRPr>
            </a:lvl7pPr>
            <a:lvl8pPr marL="3429000" indent="-228600" algn="l" defTabSz="457200" rtl="0" eaLnBrk="0" fontAlgn="base" latinLnBrk="0" hangingPunct="0">
              <a:spcBef>
                <a:spcPct val="0"/>
              </a:spcBef>
              <a:spcAft>
                <a:spcPct val="0"/>
              </a:spcAft>
              <a:defRPr sz="3600" kern="1200">
                <a:solidFill>
                  <a:schemeClr val="tx1"/>
                </a:solidFill>
                <a:latin typeface="Arial" pitchFamily="34" charset="0"/>
                <a:ea typeface="+mn-ea"/>
                <a:cs typeface="Arial" pitchFamily="34" charset="0"/>
              </a:defRPr>
            </a:lvl8pPr>
            <a:lvl9pPr marL="3886200" indent="-228600" algn="l" defTabSz="457200" rtl="0" eaLnBrk="0" fontAlgn="base" latinLnBrk="0" hangingPunct="0">
              <a:spcBef>
                <a:spcPct val="0"/>
              </a:spcBef>
              <a:spcAft>
                <a:spcPct val="0"/>
              </a:spcAft>
              <a:defRPr sz="3600" kern="1200">
                <a:solidFill>
                  <a:schemeClr val="tx1"/>
                </a:solidFill>
                <a:latin typeface="Arial" pitchFamily="34" charset="0"/>
                <a:ea typeface="+mn-ea"/>
                <a:cs typeface="Arial" pitchFamily="34" charset="0"/>
              </a:defRPr>
            </a:lvl9pPr>
          </a:lstStyle>
          <a:p>
            <a:pPr eaLnBrk="1" hangingPunct="1">
              <a:defRPr/>
            </a:pPr>
            <a:r>
              <a:rPr lang="en-US" sz="800" dirty="0" smtClean="0">
                <a:solidFill>
                  <a:schemeClr val="tx1">
                    <a:lumMod val="40000"/>
                    <a:lumOff val="60000"/>
                  </a:schemeClr>
                </a:solidFill>
                <a:latin typeface="Helvetica"/>
                <a:cs typeface="Helvetica"/>
              </a:rPr>
              <a:t>© 2011 Appcelerator, Inc.</a:t>
            </a:r>
          </a:p>
        </p:txBody>
      </p:sp>
      <p:sp>
        <p:nvSpPr>
          <p:cNvPr id="2" name="Title 1"/>
          <p:cNvSpPr>
            <a:spLocks noGrp="1"/>
          </p:cNvSpPr>
          <p:nvPr>
            <p:ph type="title"/>
          </p:nvPr>
        </p:nvSpPr>
        <p:spPr>
          <a:xfrm>
            <a:off x="457200" y="274638"/>
            <a:ext cx="8229600" cy="954722"/>
          </a:xfrm>
        </p:spPr>
        <p:txBody>
          <a:bodyPr/>
          <a:lstStyle>
            <a:lvl1pPr algn="l">
              <a:defRPr sz="3200" b="1"/>
            </a:lvl1pPr>
          </a:lstStyle>
          <a:p>
            <a:r>
              <a:rPr lang="en-US" smtClean="0"/>
              <a:t>Click to edit Master title style</a:t>
            </a:r>
            <a:endParaRPr lang="en-US" dirty="0"/>
          </a:p>
        </p:txBody>
      </p:sp>
      <p:sp>
        <p:nvSpPr>
          <p:cNvPr id="3" name="Content Placeholder 2"/>
          <p:cNvSpPr>
            <a:spLocks noGrp="1"/>
          </p:cNvSpPr>
          <p:nvPr>
            <p:ph sz="half" idx="1"/>
          </p:nvPr>
        </p:nvSpPr>
        <p:spPr>
          <a:xfrm>
            <a:off x="457200" y="1437640"/>
            <a:ext cx="4038600" cy="4525963"/>
          </a:xfrm>
        </p:spPr>
        <p:txBody>
          <a:bodyPr/>
          <a:lstStyle>
            <a:lvl1pPr>
              <a:defRPr sz="24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437640"/>
            <a:ext cx="4038600" cy="4525963"/>
          </a:xfrm>
        </p:spPr>
        <p:txBody>
          <a:bodyPr/>
          <a:lstStyle>
            <a:lvl1pPr>
              <a:defRPr sz="24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3"/>
          <p:cNvSpPr>
            <a:spLocks noGrp="1"/>
          </p:cNvSpPr>
          <p:nvPr>
            <p:ph type="dt" sz="half" idx="10"/>
          </p:nvPr>
        </p:nvSpPr>
        <p:spPr/>
        <p:txBody>
          <a:bodyPr/>
          <a:lstStyle>
            <a:lvl1pPr>
              <a:defRPr/>
            </a:lvl1pPr>
          </a:lstStyle>
          <a:p>
            <a:pPr>
              <a:defRPr/>
            </a:pPr>
            <a:fld id="{73228FE6-9327-F242-9E6C-9D15E9703153}" type="datetime1">
              <a:rPr lang="en-US"/>
              <a:pPr>
                <a:defRPr/>
              </a:pPr>
              <a:t>7/21/11</a:t>
            </a:fld>
            <a:endParaRPr lang="en-US"/>
          </a:p>
        </p:txBody>
      </p:sp>
      <p:sp>
        <p:nvSpPr>
          <p:cNvPr id="8" name="Footer Placeholder 4"/>
          <p:cNvSpPr>
            <a:spLocks noGrp="1"/>
          </p:cNvSpPr>
          <p:nvPr>
            <p:ph type="ftr" sz="quarter" idx="11"/>
          </p:nvPr>
        </p:nvSpPr>
        <p:spPr/>
        <p:txBody>
          <a:bodyPr/>
          <a:lstStyle>
            <a:lvl1pPr>
              <a:defRPr/>
            </a:lvl1pPr>
          </a:lstStyle>
          <a:p>
            <a:pPr>
              <a:defRPr/>
            </a:pPr>
            <a:r>
              <a:rPr lang="tr-TR"/>
              <a:t>© 2008-2011 Appcelerator Inc</a:t>
            </a:r>
          </a:p>
        </p:txBody>
      </p:sp>
      <p:sp>
        <p:nvSpPr>
          <p:cNvPr id="9" name="Slide Number Placeholder 5"/>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lvl1pPr>
          </a:lstStyle>
          <a:p>
            <a:pPr>
              <a:defRPr/>
            </a:pPr>
            <a:fld id="{62DF5989-0FBC-EB43-B199-06D3320A5CF3}" type="slidenum">
              <a:rPr lang="en-US"/>
              <a:pPr>
                <a:defRPr/>
              </a:pPr>
              <a:t>‹#›</a:t>
            </a:fld>
            <a:endParaRPr lang="en-US"/>
          </a:p>
        </p:txBody>
      </p:sp>
    </p:spTree>
    <p:extLst>
      <p:ext uri="{BB962C8B-B14F-4D97-AF65-F5344CB8AC3E}">
        <p14:creationId xmlns:p14="http://schemas.microsoft.com/office/powerpoint/2010/main" val="11700895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pic>
        <p:nvPicPr>
          <p:cNvPr id="2" name="Picture 7" descr="appc_gray_light_triangle.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4"/>
          <p:cNvSpPr txBox="1">
            <a:spLocks/>
          </p:cNvSpPr>
          <p:nvPr/>
        </p:nvSpPr>
        <p:spPr bwMode="auto">
          <a:xfrm>
            <a:off x="3124200" y="6653213"/>
            <a:ext cx="2895600" cy="212725"/>
          </a:xfrm>
          <a:prstGeom prst="rect">
            <a:avLst/>
          </a:prstGeom>
          <a:noFill/>
          <a:extLst/>
        </p:spPr>
        <p:txBody>
          <a:bodyPr anchor="ctr"/>
          <a:lstStyle>
            <a:defPPr>
              <a:defRPr lang="en-US"/>
            </a:defPPr>
            <a:lvl1pPr marL="0" algn="ctr" defTabSz="914400" rtl="0" eaLnBrk="0" latinLnBrk="0" hangingPunct="0">
              <a:defRPr sz="3600" kern="1200">
                <a:solidFill>
                  <a:schemeClr val="tx1"/>
                </a:solidFill>
                <a:latin typeface="Arial" pitchFamily="34" charset="0"/>
                <a:ea typeface="+mn-ea"/>
                <a:cs typeface="Arial" pitchFamily="34" charset="0"/>
              </a:defRPr>
            </a:lvl1pPr>
            <a:lvl2pPr marL="742950" indent="-285750" algn="l" defTabSz="914400" rtl="0" eaLnBrk="0" latinLnBrk="0" hangingPunct="0">
              <a:defRPr sz="3600" kern="1200">
                <a:solidFill>
                  <a:schemeClr val="tx1"/>
                </a:solidFill>
                <a:latin typeface="Arial" pitchFamily="34" charset="0"/>
                <a:ea typeface="+mn-ea"/>
                <a:cs typeface="Arial" pitchFamily="34" charset="0"/>
              </a:defRPr>
            </a:lvl2pPr>
            <a:lvl3pPr marL="1143000" indent="-228600" algn="l" defTabSz="914400" rtl="0" eaLnBrk="0" latinLnBrk="0" hangingPunct="0">
              <a:defRPr sz="3600" kern="1200">
                <a:solidFill>
                  <a:schemeClr val="tx1"/>
                </a:solidFill>
                <a:latin typeface="Arial" pitchFamily="34" charset="0"/>
                <a:ea typeface="+mn-ea"/>
                <a:cs typeface="Arial" pitchFamily="34" charset="0"/>
              </a:defRPr>
            </a:lvl3pPr>
            <a:lvl4pPr marL="1600200" indent="-228600" algn="l" defTabSz="914400" rtl="0" eaLnBrk="0" latinLnBrk="0" hangingPunct="0">
              <a:defRPr sz="3600" kern="1200">
                <a:solidFill>
                  <a:schemeClr val="tx1"/>
                </a:solidFill>
                <a:latin typeface="Arial" pitchFamily="34" charset="0"/>
                <a:ea typeface="+mn-ea"/>
                <a:cs typeface="Arial" pitchFamily="34" charset="0"/>
              </a:defRPr>
            </a:lvl4pPr>
            <a:lvl5pPr marL="2057400" indent="-228600" algn="l" defTabSz="914400" rtl="0" eaLnBrk="0" latinLnBrk="0" hangingPunct="0">
              <a:defRPr sz="3600" kern="1200">
                <a:solidFill>
                  <a:schemeClr val="tx1"/>
                </a:solidFill>
                <a:latin typeface="Arial" pitchFamily="34" charset="0"/>
                <a:ea typeface="+mn-ea"/>
                <a:cs typeface="Arial" pitchFamily="34" charset="0"/>
              </a:defRPr>
            </a:lvl5pPr>
            <a:lvl6pPr marL="2514600" indent="-228600" algn="l" defTabSz="457200" rtl="0" eaLnBrk="0" fontAlgn="base" latinLnBrk="0" hangingPunct="0">
              <a:spcBef>
                <a:spcPct val="0"/>
              </a:spcBef>
              <a:spcAft>
                <a:spcPct val="0"/>
              </a:spcAft>
              <a:defRPr sz="3600" kern="1200">
                <a:solidFill>
                  <a:schemeClr val="tx1"/>
                </a:solidFill>
                <a:latin typeface="Arial" pitchFamily="34" charset="0"/>
                <a:ea typeface="+mn-ea"/>
                <a:cs typeface="Arial" pitchFamily="34" charset="0"/>
              </a:defRPr>
            </a:lvl6pPr>
            <a:lvl7pPr marL="2971800" indent="-228600" algn="l" defTabSz="457200" rtl="0" eaLnBrk="0" fontAlgn="base" latinLnBrk="0" hangingPunct="0">
              <a:spcBef>
                <a:spcPct val="0"/>
              </a:spcBef>
              <a:spcAft>
                <a:spcPct val="0"/>
              </a:spcAft>
              <a:defRPr sz="3600" kern="1200">
                <a:solidFill>
                  <a:schemeClr val="tx1"/>
                </a:solidFill>
                <a:latin typeface="Arial" pitchFamily="34" charset="0"/>
                <a:ea typeface="+mn-ea"/>
                <a:cs typeface="Arial" pitchFamily="34" charset="0"/>
              </a:defRPr>
            </a:lvl7pPr>
            <a:lvl8pPr marL="3429000" indent="-228600" algn="l" defTabSz="457200" rtl="0" eaLnBrk="0" fontAlgn="base" latinLnBrk="0" hangingPunct="0">
              <a:spcBef>
                <a:spcPct val="0"/>
              </a:spcBef>
              <a:spcAft>
                <a:spcPct val="0"/>
              </a:spcAft>
              <a:defRPr sz="3600" kern="1200">
                <a:solidFill>
                  <a:schemeClr val="tx1"/>
                </a:solidFill>
                <a:latin typeface="Arial" pitchFamily="34" charset="0"/>
                <a:ea typeface="+mn-ea"/>
                <a:cs typeface="Arial" pitchFamily="34" charset="0"/>
              </a:defRPr>
            </a:lvl8pPr>
            <a:lvl9pPr marL="3886200" indent="-228600" algn="l" defTabSz="457200" rtl="0" eaLnBrk="0" fontAlgn="base" latinLnBrk="0" hangingPunct="0">
              <a:spcBef>
                <a:spcPct val="0"/>
              </a:spcBef>
              <a:spcAft>
                <a:spcPct val="0"/>
              </a:spcAft>
              <a:defRPr sz="3600" kern="1200">
                <a:solidFill>
                  <a:schemeClr val="tx1"/>
                </a:solidFill>
                <a:latin typeface="Arial" pitchFamily="34" charset="0"/>
                <a:ea typeface="+mn-ea"/>
                <a:cs typeface="Arial" pitchFamily="34" charset="0"/>
              </a:defRPr>
            </a:lvl9pPr>
          </a:lstStyle>
          <a:p>
            <a:pPr eaLnBrk="1" hangingPunct="1">
              <a:defRPr/>
            </a:pPr>
            <a:r>
              <a:rPr lang="en-US" sz="800" dirty="0" smtClean="0">
                <a:solidFill>
                  <a:schemeClr val="tx1">
                    <a:lumMod val="40000"/>
                    <a:lumOff val="60000"/>
                  </a:schemeClr>
                </a:solidFill>
                <a:latin typeface="Helvetica"/>
                <a:cs typeface="Helvetica"/>
              </a:rPr>
              <a:t>© 2011 Appcelerator, Inc.</a:t>
            </a:r>
          </a:p>
        </p:txBody>
      </p:sp>
      <p:sp>
        <p:nvSpPr>
          <p:cNvPr id="4" name="Date Placeholder 3"/>
          <p:cNvSpPr>
            <a:spLocks noGrp="1"/>
          </p:cNvSpPr>
          <p:nvPr>
            <p:ph type="dt" sz="half" idx="10"/>
          </p:nvPr>
        </p:nvSpPr>
        <p:spPr/>
        <p:txBody>
          <a:bodyPr/>
          <a:lstStyle>
            <a:lvl1pPr>
              <a:defRPr/>
            </a:lvl1pPr>
          </a:lstStyle>
          <a:p>
            <a:pPr>
              <a:defRPr/>
            </a:pPr>
            <a:fld id="{A4750B3D-5993-D443-A18C-6C42644588ED}" type="datetime1">
              <a:rPr lang="en-US"/>
              <a:pPr>
                <a:defRPr/>
              </a:pPr>
              <a:t>7/21/11</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lvl1pPr>
          </a:lstStyle>
          <a:p>
            <a:pPr>
              <a:defRPr/>
            </a:pPr>
            <a:fld id="{CCA025D9-4168-FA49-94C8-B4302AAECA18}" type="slidenum">
              <a:rPr lang="en-US"/>
              <a:pPr>
                <a:defRPr/>
              </a:pPr>
              <a:t>‹#›</a:t>
            </a:fld>
            <a:endParaRPr lang="en-US"/>
          </a:p>
        </p:txBody>
      </p:sp>
    </p:spTree>
    <p:extLst>
      <p:ext uri="{BB962C8B-B14F-4D97-AF65-F5344CB8AC3E}">
        <p14:creationId xmlns:p14="http://schemas.microsoft.com/office/powerpoint/2010/main" val="20394549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cSld name="3_Title Slide">
    <p:bg>
      <p:bgPr>
        <a:blipFill dpi="0" rotWithShape="1">
          <a:blip r:embed="rId2"/>
          <a:srcRect/>
          <a:tile tx="0" ty="0" sx="100000" sy="100000" flip="none" algn="tl"/>
        </a:blipFill>
        <a:effectLst/>
      </p:bgPr>
    </p:bg>
    <p:spTree>
      <p:nvGrpSpPr>
        <p:cNvPr id="1" name=""/>
        <p:cNvGrpSpPr/>
        <p:nvPr/>
      </p:nvGrpSpPr>
      <p:grpSpPr>
        <a:xfrm>
          <a:off x="0" y="0"/>
          <a:ext cx="0" cy="0"/>
          <a:chOff x="0" y="0"/>
          <a:chExt cx="0" cy="0"/>
        </a:xfrm>
      </p:grpSpPr>
      <p:pic>
        <p:nvPicPr>
          <p:cNvPr id="2" name="Picture 7" descr="appc_gray_light_triangle.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4"/>
          <p:cNvSpPr txBox="1">
            <a:spLocks/>
          </p:cNvSpPr>
          <p:nvPr/>
        </p:nvSpPr>
        <p:spPr bwMode="auto">
          <a:xfrm>
            <a:off x="3124200" y="6653213"/>
            <a:ext cx="2895600" cy="212725"/>
          </a:xfrm>
          <a:prstGeom prst="rect">
            <a:avLst/>
          </a:prstGeom>
          <a:noFill/>
          <a:extLst/>
        </p:spPr>
        <p:txBody>
          <a:bodyPr anchor="ctr"/>
          <a:lstStyle>
            <a:defPPr>
              <a:defRPr lang="en-US"/>
            </a:defPPr>
            <a:lvl1pPr marL="0" algn="ctr" defTabSz="914400" rtl="0" eaLnBrk="0" latinLnBrk="0" hangingPunct="0">
              <a:defRPr sz="3600" kern="1200">
                <a:solidFill>
                  <a:schemeClr val="tx1"/>
                </a:solidFill>
                <a:latin typeface="Arial" pitchFamily="34" charset="0"/>
                <a:ea typeface="+mn-ea"/>
                <a:cs typeface="Arial" pitchFamily="34" charset="0"/>
              </a:defRPr>
            </a:lvl1pPr>
            <a:lvl2pPr marL="742950" indent="-285750" algn="l" defTabSz="914400" rtl="0" eaLnBrk="0" latinLnBrk="0" hangingPunct="0">
              <a:defRPr sz="3600" kern="1200">
                <a:solidFill>
                  <a:schemeClr val="tx1"/>
                </a:solidFill>
                <a:latin typeface="Arial" pitchFamily="34" charset="0"/>
                <a:ea typeface="+mn-ea"/>
                <a:cs typeface="Arial" pitchFamily="34" charset="0"/>
              </a:defRPr>
            </a:lvl2pPr>
            <a:lvl3pPr marL="1143000" indent="-228600" algn="l" defTabSz="914400" rtl="0" eaLnBrk="0" latinLnBrk="0" hangingPunct="0">
              <a:defRPr sz="3600" kern="1200">
                <a:solidFill>
                  <a:schemeClr val="tx1"/>
                </a:solidFill>
                <a:latin typeface="Arial" pitchFamily="34" charset="0"/>
                <a:ea typeface="+mn-ea"/>
                <a:cs typeface="Arial" pitchFamily="34" charset="0"/>
              </a:defRPr>
            </a:lvl3pPr>
            <a:lvl4pPr marL="1600200" indent="-228600" algn="l" defTabSz="914400" rtl="0" eaLnBrk="0" latinLnBrk="0" hangingPunct="0">
              <a:defRPr sz="3600" kern="1200">
                <a:solidFill>
                  <a:schemeClr val="tx1"/>
                </a:solidFill>
                <a:latin typeface="Arial" pitchFamily="34" charset="0"/>
                <a:ea typeface="+mn-ea"/>
                <a:cs typeface="Arial" pitchFamily="34" charset="0"/>
              </a:defRPr>
            </a:lvl4pPr>
            <a:lvl5pPr marL="2057400" indent="-228600" algn="l" defTabSz="914400" rtl="0" eaLnBrk="0" latinLnBrk="0" hangingPunct="0">
              <a:defRPr sz="3600" kern="1200">
                <a:solidFill>
                  <a:schemeClr val="tx1"/>
                </a:solidFill>
                <a:latin typeface="Arial" pitchFamily="34" charset="0"/>
                <a:ea typeface="+mn-ea"/>
                <a:cs typeface="Arial" pitchFamily="34" charset="0"/>
              </a:defRPr>
            </a:lvl5pPr>
            <a:lvl6pPr marL="2514600" indent="-228600" algn="l" defTabSz="457200" rtl="0" eaLnBrk="0" fontAlgn="base" latinLnBrk="0" hangingPunct="0">
              <a:spcBef>
                <a:spcPct val="0"/>
              </a:spcBef>
              <a:spcAft>
                <a:spcPct val="0"/>
              </a:spcAft>
              <a:defRPr sz="3600" kern="1200">
                <a:solidFill>
                  <a:schemeClr val="tx1"/>
                </a:solidFill>
                <a:latin typeface="Arial" pitchFamily="34" charset="0"/>
                <a:ea typeface="+mn-ea"/>
                <a:cs typeface="Arial" pitchFamily="34" charset="0"/>
              </a:defRPr>
            </a:lvl6pPr>
            <a:lvl7pPr marL="2971800" indent="-228600" algn="l" defTabSz="457200" rtl="0" eaLnBrk="0" fontAlgn="base" latinLnBrk="0" hangingPunct="0">
              <a:spcBef>
                <a:spcPct val="0"/>
              </a:spcBef>
              <a:spcAft>
                <a:spcPct val="0"/>
              </a:spcAft>
              <a:defRPr sz="3600" kern="1200">
                <a:solidFill>
                  <a:schemeClr val="tx1"/>
                </a:solidFill>
                <a:latin typeface="Arial" pitchFamily="34" charset="0"/>
                <a:ea typeface="+mn-ea"/>
                <a:cs typeface="Arial" pitchFamily="34" charset="0"/>
              </a:defRPr>
            </a:lvl7pPr>
            <a:lvl8pPr marL="3429000" indent="-228600" algn="l" defTabSz="457200" rtl="0" eaLnBrk="0" fontAlgn="base" latinLnBrk="0" hangingPunct="0">
              <a:spcBef>
                <a:spcPct val="0"/>
              </a:spcBef>
              <a:spcAft>
                <a:spcPct val="0"/>
              </a:spcAft>
              <a:defRPr sz="3600" kern="1200">
                <a:solidFill>
                  <a:schemeClr val="tx1"/>
                </a:solidFill>
                <a:latin typeface="Arial" pitchFamily="34" charset="0"/>
                <a:ea typeface="+mn-ea"/>
                <a:cs typeface="Arial" pitchFamily="34" charset="0"/>
              </a:defRPr>
            </a:lvl8pPr>
            <a:lvl9pPr marL="3886200" indent="-228600" algn="l" defTabSz="457200" rtl="0" eaLnBrk="0" fontAlgn="base" latinLnBrk="0" hangingPunct="0">
              <a:spcBef>
                <a:spcPct val="0"/>
              </a:spcBef>
              <a:spcAft>
                <a:spcPct val="0"/>
              </a:spcAft>
              <a:defRPr sz="3600" kern="1200">
                <a:solidFill>
                  <a:schemeClr val="tx1"/>
                </a:solidFill>
                <a:latin typeface="Arial" pitchFamily="34" charset="0"/>
                <a:ea typeface="+mn-ea"/>
                <a:cs typeface="Arial" pitchFamily="34" charset="0"/>
              </a:defRPr>
            </a:lvl9pPr>
          </a:lstStyle>
          <a:p>
            <a:pPr eaLnBrk="1" hangingPunct="1">
              <a:defRPr/>
            </a:pPr>
            <a:r>
              <a:rPr lang="en-US" sz="800" dirty="0" smtClean="0">
                <a:solidFill>
                  <a:schemeClr val="tx1">
                    <a:lumMod val="40000"/>
                    <a:lumOff val="60000"/>
                  </a:schemeClr>
                </a:solidFill>
                <a:latin typeface="Helvetica"/>
                <a:cs typeface="Helvetica"/>
              </a:rPr>
              <a:t>© 2011 Appcelerator, Inc.</a:t>
            </a:r>
          </a:p>
        </p:txBody>
      </p:sp>
      <p:sp>
        <p:nvSpPr>
          <p:cNvPr id="4" name="Date Placeholder 3"/>
          <p:cNvSpPr>
            <a:spLocks noGrp="1"/>
          </p:cNvSpPr>
          <p:nvPr>
            <p:ph type="dt" sz="half" idx="10"/>
          </p:nvPr>
        </p:nvSpPr>
        <p:spPr/>
        <p:txBody>
          <a:bodyPr/>
          <a:lstStyle>
            <a:lvl1pPr>
              <a:defRPr/>
            </a:lvl1pPr>
          </a:lstStyle>
          <a:p>
            <a:pPr>
              <a:defRPr/>
            </a:pPr>
            <a:fld id="{2DB3A217-D9A5-8846-AAB9-F48B40C3E459}" type="datetime1">
              <a:rPr lang="en-US"/>
              <a:pPr>
                <a:defRPr/>
              </a:pPr>
              <a:t>7/21/11</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lvl1pPr>
          </a:lstStyle>
          <a:p>
            <a:pPr>
              <a:defRPr/>
            </a:pPr>
            <a:fld id="{8CE80557-2829-6D4D-9E6A-8513A623AFCD}" type="slidenum">
              <a:rPr lang="en-US"/>
              <a:pPr>
                <a:defRPr/>
              </a:pPr>
              <a:t>‹#›</a:t>
            </a:fld>
            <a:endParaRPr lang="en-US"/>
          </a:p>
        </p:txBody>
      </p:sp>
    </p:spTree>
    <p:extLst>
      <p:ext uri="{BB962C8B-B14F-4D97-AF65-F5344CB8AC3E}">
        <p14:creationId xmlns:p14="http://schemas.microsoft.com/office/powerpoint/2010/main" val="2475762935"/>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cSld name="4_Title Slide">
    <p:bg>
      <p:bgPr>
        <a:blipFill dpi="0" rotWithShape="1">
          <a:blip r:embed="rId2"/>
          <a:srcRect/>
          <a:tile tx="0" ty="0" sx="100000" sy="100000" flip="none" algn="tl"/>
        </a:blipFill>
        <a:effectLst/>
      </p:bgPr>
    </p:bg>
    <p:spTree>
      <p:nvGrpSpPr>
        <p:cNvPr id="1" name=""/>
        <p:cNvGrpSpPr/>
        <p:nvPr/>
      </p:nvGrpSpPr>
      <p:grpSpPr>
        <a:xfrm>
          <a:off x="0" y="0"/>
          <a:ext cx="0" cy="0"/>
          <a:chOff x="0" y="0"/>
          <a:chExt cx="0" cy="0"/>
        </a:xfrm>
      </p:grpSpPr>
      <p:pic>
        <p:nvPicPr>
          <p:cNvPr id="3" name="Picture 8" descr="raised_paper.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66800" y="1587500"/>
            <a:ext cx="6832600" cy="330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itle 1"/>
          <p:cNvSpPr>
            <a:spLocks noGrp="1"/>
          </p:cNvSpPr>
          <p:nvPr>
            <p:ph type="ctrTitle" idx="4294967295"/>
          </p:nvPr>
        </p:nvSpPr>
        <p:spPr>
          <a:xfrm>
            <a:off x="727908" y="2318245"/>
            <a:ext cx="7772400" cy="1470025"/>
          </a:xfrm>
        </p:spPr>
        <p:txBody>
          <a:bodyPr/>
          <a:lstStyle>
            <a:lvl1pPr algn="ctr">
              <a:defRPr baseline="0">
                <a:solidFill>
                  <a:srgbClr val="122956"/>
                </a:solidFill>
              </a:defRPr>
            </a:lvl1pPr>
          </a:lstStyle>
          <a:p>
            <a:r>
              <a:rPr lang="en-US" smtClean="0"/>
              <a:t>Click to edit Master title style</a:t>
            </a:r>
            <a:endParaRPr lang="en-US" dirty="0"/>
          </a:p>
        </p:txBody>
      </p:sp>
      <p:sp>
        <p:nvSpPr>
          <p:cNvPr id="4" name="Date Placeholder 3"/>
          <p:cNvSpPr>
            <a:spLocks noGrp="1"/>
          </p:cNvSpPr>
          <p:nvPr>
            <p:ph type="dt" sz="half" idx="10"/>
          </p:nvPr>
        </p:nvSpPr>
        <p:spPr/>
        <p:txBody>
          <a:bodyPr anchor="t"/>
          <a:lstStyle>
            <a:lvl1pPr>
              <a:defRPr/>
            </a:lvl1pPr>
          </a:lstStyle>
          <a:p>
            <a:pPr>
              <a:defRPr/>
            </a:pPr>
            <a:fld id="{4EB12F80-DD94-CA48-A6EE-25FB3983D6FA}" type="datetime1">
              <a:rPr lang="en-US"/>
              <a:pPr>
                <a:defRPr/>
              </a:pPr>
              <a:t>7/21/11</a:t>
            </a:fld>
            <a:endParaRPr lang="en-US"/>
          </a:p>
        </p:txBody>
      </p:sp>
      <p:sp>
        <p:nvSpPr>
          <p:cNvPr id="5" name="Footer Placeholder 4"/>
          <p:cNvSpPr>
            <a:spLocks noGrp="1"/>
          </p:cNvSpPr>
          <p:nvPr>
            <p:ph type="ftr" sz="quarter" idx="11"/>
          </p:nvPr>
        </p:nvSpPr>
        <p:spPr/>
        <p:txBody>
          <a:bodyPr/>
          <a:lstStyle>
            <a:lvl1pPr>
              <a:defRPr/>
            </a:lvl1pPr>
          </a:lstStyle>
          <a:p>
            <a:pPr>
              <a:defRPr/>
            </a:pPr>
            <a:endParaRPr/>
          </a:p>
        </p:txBody>
      </p:sp>
      <p:sp>
        <p:nvSpPr>
          <p:cNvPr id="6" name="Slide Number Placeholder 5"/>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lvl1pPr>
          </a:lstStyle>
          <a:p>
            <a:pPr>
              <a:defRPr/>
            </a:pPr>
            <a:fld id="{8CF154E2-8B7C-5746-8D67-FA76569A3E47}" type="slidenum">
              <a:rPr lang="en-US"/>
              <a:pPr>
                <a:defRPr/>
              </a:pPr>
              <a:t>‹#›</a:t>
            </a:fld>
            <a:endParaRPr lang="en-US"/>
          </a:p>
        </p:txBody>
      </p:sp>
    </p:spTree>
    <p:extLst>
      <p:ext uri="{BB962C8B-B14F-4D97-AF65-F5344CB8AC3E}">
        <p14:creationId xmlns:p14="http://schemas.microsoft.com/office/powerpoint/2010/main" val="3148190918"/>
      </p:ext>
    </p:extLst>
  </p:cSld>
  <p:clrMapOvr>
    <a:masterClrMapping/>
  </p:clrMapOvr>
  <p:hf hdr="0" ftr="0" dt="0"/>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theme" Target="../theme/theme1.xml"/><Relationship Id="rId9"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a:solidFill>
                  <a:srgbClr val="929698"/>
                </a:solidFill>
              </a:defRPr>
            </a:lvl1pPr>
          </a:lstStyle>
          <a:p>
            <a:pPr>
              <a:defRPr/>
            </a:pPr>
            <a:fld id="{7C47082A-DE79-7740-B784-823CCC145BD0}" type="datetime1">
              <a:rPr lang="en-US"/>
              <a:pPr>
                <a:defRPr/>
              </a:pPr>
              <a:t>7/21/11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ea typeface="+mn-ea"/>
                <a:cs typeface="+mn-cs"/>
              </a:defRPr>
            </a:lvl1pPr>
          </a:lstStyle>
          <a:p>
            <a:pPr>
              <a:defRPr/>
            </a:pPr>
            <a:r>
              <a:rPr lang="en-US" dirty="0"/>
              <a:t>© 2008-2011 Appcelerator </a:t>
            </a:r>
            <a:r>
              <a:rPr lang="en-US" dirty="0" err="1"/>
              <a:t>Inc</a:t>
            </a:r>
            <a:endParaRPr lang="en-US" dirty="0"/>
          </a:p>
        </p:txBody>
      </p:sp>
      <p:pic>
        <p:nvPicPr>
          <p:cNvPr id="1030" name="Picture 7" descr="appc_gray_light_triangle.png"/>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Footer Placeholder 4"/>
          <p:cNvSpPr txBox="1">
            <a:spLocks/>
          </p:cNvSpPr>
          <p:nvPr/>
        </p:nvSpPr>
        <p:spPr bwMode="auto">
          <a:xfrm>
            <a:off x="3124200" y="6653213"/>
            <a:ext cx="2895600" cy="212725"/>
          </a:xfrm>
          <a:prstGeom prst="rect">
            <a:avLst/>
          </a:prstGeom>
          <a:noFill/>
          <a:extLst/>
        </p:spPr>
        <p:txBody>
          <a:bodyPr anchor="ctr"/>
          <a:lstStyle>
            <a:defPPr>
              <a:defRPr lang="en-US"/>
            </a:defPPr>
            <a:lvl1pPr marL="0" algn="ctr" defTabSz="914400" rtl="0" eaLnBrk="0" latinLnBrk="0" hangingPunct="0">
              <a:defRPr sz="3600" kern="1200">
                <a:solidFill>
                  <a:schemeClr val="tx1"/>
                </a:solidFill>
                <a:latin typeface="Arial" pitchFamily="34" charset="0"/>
                <a:ea typeface="+mn-ea"/>
                <a:cs typeface="Arial" pitchFamily="34" charset="0"/>
              </a:defRPr>
            </a:lvl1pPr>
            <a:lvl2pPr marL="742950" indent="-285750" algn="l" defTabSz="914400" rtl="0" eaLnBrk="0" latinLnBrk="0" hangingPunct="0">
              <a:defRPr sz="3600" kern="1200">
                <a:solidFill>
                  <a:schemeClr val="tx1"/>
                </a:solidFill>
                <a:latin typeface="Arial" pitchFamily="34" charset="0"/>
                <a:ea typeface="+mn-ea"/>
                <a:cs typeface="Arial" pitchFamily="34" charset="0"/>
              </a:defRPr>
            </a:lvl2pPr>
            <a:lvl3pPr marL="1143000" indent="-228600" algn="l" defTabSz="914400" rtl="0" eaLnBrk="0" latinLnBrk="0" hangingPunct="0">
              <a:defRPr sz="3600" kern="1200">
                <a:solidFill>
                  <a:schemeClr val="tx1"/>
                </a:solidFill>
                <a:latin typeface="Arial" pitchFamily="34" charset="0"/>
                <a:ea typeface="+mn-ea"/>
                <a:cs typeface="Arial" pitchFamily="34" charset="0"/>
              </a:defRPr>
            </a:lvl3pPr>
            <a:lvl4pPr marL="1600200" indent="-228600" algn="l" defTabSz="914400" rtl="0" eaLnBrk="0" latinLnBrk="0" hangingPunct="0">
              <a:defRPr sz="3600" kern="1200">
                <a:solidFill>
                  <a:schemeClr val="tx1"/>
                </a:solidFill>
                <a:latin typeface="Arial" pitchFamily="34" charset="0"/>
                <a:ea typeface="+mn-ea"/>
                <a:cs typeface="Arial" pitchFamily="34" charset="0"/>
              </a:defRPr>
            </a:lvl4pPr>
            <a:lvl5pPr marL="2057400" indent="-228600" algn="l" defTabSz="914400" rtl="0" eaLnBrk="0" latinLnBrk="0" hangingPunct="0">
              <a:defRPr sz="3600" kern="1200">
                <a:solidFill>
                  <a:schemeClr val="tx1"/>
                </a:solidFill>
                <a:latin typeface="Arial" pitchFamily="34" charset="0"/>
                <a:ea typeface="+mn-ea"/>
                <a:cs typeface="Arial" pitchFamily="34" charset="0"/>
              </a:defRPr>
            </a:lvl5pPr>
            <a:lvl6pPr marL="2514600" indent="-228600" algn="l" defTabSz="457200" rtl="0" eaLnBrk="0" fontAlgn="base" latinLnBrk="0" hangingPunct="0">
              <a:spcBef>
                <a:spcPct val="0"/>
              </a:spcBef>
              <a:spcAft>
                <a:spcPct val="0"/>
              </a:spcAft>
              <a:defRPr sz="3600" kern="1200">
                <a:solidFill>
                  <a:schemeClr val="tx1"/>
                </a:solidFill>
                <a:latin typeface="Arial" pitchFamily="34" charset="0"/>
                <a:ea typeface="+mn-ea"/>
                <a:cs typeface="Arial" pitchFamily="34" charset="0"/>
              </a:defRPr>
            </a:lvl6pPr>
            <a:lvl7pPr marL="2971800" indent="-228600" algn="l" defTabSz="457200" rtl="0" eaLnBrk="0" fontAlgn="base" latinLnBrk="0" hangingPunct="0">
              <a:spcBef>
                <a:spcPct val="0"/>
              </a:spcBef>
              <a:spcAft>
                <a:spcPct val="0"/>
              </a:spcAft>
              <a:defRPr sz="3600" kern="1200">
                <a:solidFill>
                  <a:schemeClr val="tx1"/>
                </a:solidFill>
                <a:latin typeface="Arial" pitchFamily="34" charset="0"/>
                <a:ea typeface="+mn-ea"/>
                <a:cs typeface="Arial" pitchFamily="34" charset="0"/>
              </a:defRPr>
            </a:lvl7pPr>
            <a:lvl8pPr marL="3429000" indent="-228600" algn="l" defTabSz="457200" rtl="0" eaLnBrk="0" fontAlgn="base" latinLnBrk="0" hangingPunct="0">
              <a:spcBef>
                <a:spcPct val="0"/>
              </a:spcBef>
              <a:spcAft>
                <a:spcPct val="0"/>
              </a:spcAft>
              <a:defRPr sz="3600" kern="1200">
                <a:solidFill>
                  <a:schemeClr val="tx1"/>
                </a:solidFill>
                <a:latin typeface="Arial" pitchFamily="34" charset="0"/>
                <a:ea typeface="+mn-ea"/>
                <a:cs typeface="Arial" pitchFamily="34" charset="0"/>
              </a:defRPr>
            </a:lvl8pPr>
            <a:lvl9pPr marL="3886200" indent="-228600" algn="l" defTabSz="457200" rtl="0" eaLnBrk="0" fontAlgn="base" latinLnBrk="0" hangingPunct="0">
              <a:spcBef>
                <a:spcPct val="0"/>
              </a:spcBef>
              <a:spcAft>
                <a:spcPct val="0"/>
              </a:spcAft>
              <a:defRPr sz="3600" kern="1200">
                <a:solidFill>
                  <a:schemeClr val="tx1"/>
                </a:solidFill>
                <a:latin typeface="Arial" pitchFamily="34" charset="0"/>
                <a:ea typeface="+mn-ea"/>
                <a:cs typeface="Arial" pitchFamily="34" charset="0"/>
              </a:defRPr>
            </a:lvl9pPr>
          </a:lstStyle>
          <a:p>
            <a:pPr eaLnBrk="1" hangingPunct="1">
              <a:defRPr/>
            </a:pPr>
            <a:r>
              <a:rPr lang="en-US" sz="800" dirty="0" smtClean="0">
                <a:solidFill>
                  <a:schemeClr val="tx1">
                    <a:lumMod val="40000"/>
                    <a:lumOff val="60000"/>
                  </a:schemeClr>
                </a:solidFill>
                <a:latin typeface="Helvetica"/>
                <a:cs typeface="Helvetica"/>
              </a:rPr>
              <a:t>© 2011 Appcelerator, Inc.</a:t>
            </a:r>
          </a:p>
        </p:txBody>
      </p:sp>
    </p:spTree>
  </p:cSld>
  <p:clrMap bg1="lt1" tx1="dk1" bg2="lt2" tx2="dk2" accent1="accent1" accent2="accent2" accent3="accent3" accent4="accent4" accent5="accent5" accent6="accent6" hlink="hlink" folHlink="folHlink"/>
  <p:sldLayoutIdLst>
    <p:sldLayoutId id="2147484083" r:id="rId1"/>
    <p:sldLayoutId id="2147484084" r:id="rId2"/>
    <p:sldLayoutId id="2147484085" r:id="rId3"/>
    <p:sldLayoutId id="2147484086" r:id="rId4"/>
    <p:sldLayoutId id="2147484087" r:id="rId5"/>
    <p:sldLayoutId id="2147484088" r:id="rId6"/>
    <p:sldLayoutId id="2147484089" r:id="rId7"/>
  </p:sldLayoutIdLst>
  <p:hf hdr="0" ftr="0" dt="0"/>
  <p:txStyles>
    <p:titleStyle>
      <a:lvl1pPr algn="l" defTabSz="457200" rtl="0" eaLnBrk="0" fontAlgn="base" hangingPunct="0">
        <a:spcBef>
          <a:spcPct val="0"/>
        </a:spcBef>
        <a:spcAft>
          <a:spcPct val="0"/>
        </a:spcAft>
        <a:defRPr sz="3200" b="1" kern="1200">
          <a:solidFill>
            <a:schemeClr val="tx1"/>
          </a:solidFill>
          <a:latin typeface="+mj-lt"/>
          <a:ea typeface="ＭＳ Ｐゴシック" charset="0"/>
          <a:cs typeface="ＭＳ Ｐゴシック" charset="0"/>
        </a:defRPr>
      </a:lvl1pPr>
      <a:lvl2pPr algn="l" defTabSz="457200" rtl="0" eaLnBrk="0" fontAlgn="base" hangingPunct="0">
        <a:spcBef>
          <a:spcPct val="0"/>
        </a:spcBef>
        <a:spcAft>
          <a:spcPct val="0"/>
        </a:spcAft>
        <a:defRPr sz="3200" b="1">
          <a:solidFill>
            <a:schemeClr val="tx1"/>
          </a:solidFill>
          <a:latin typeface="Trebuchet MS" charset="0"/>
          <a:ea typeface="ＭＳ Ｐゴシック" charset="0"/>
          <a:cs typeface="ＭＳ Ｐゴシック" charset="0"/>
        </a:defRPr>
      </a:lvl2pPr>
      <a:lvl3pPr algn="l" defTabSz="457200" rtl="0" eaLnBrk="0" fontAlgn="base" hangingPunct="0">
        <a:spcBef>
          <a:spcPct val="0"/>
        </a:spcBef>
        <a:spcAft>
          <a:spcPct val="0"/>
        </a:spcAft>
        <a:defRPr sz="3200" b="1">
          <a:solidFill>
            <a:schemeClr val="tx1"/>
          </a:solidFill>
          <a:latin typeface="Trebuchet MS" charset="0"/>
          <a:ea typeface="ＭＳ Ｐゴシック" charset="0"/>
          <a:cs typeface="ＭＳ Ｐゴシック" charset="0"/>
        </a:defRPr>
      </a:lvl3pPr>
      <a:lvl4pPr algn="l" defTabSz="457200" rtl="0" eaLnBrk="0" fontAlgn="base" hangingPunct="0">
        <a:spcBef>
          <a:spcPct val="0"/>
        </a:spcBef>
        <a:spcAft>
          <a:spcPct val="0"/>
        </a:spcAft>
        <a:defRPr sz="3200" b="1">
          <a:solidFill>
            <a:schemeClr val="tx1"/>
          </a:solidFill>
          <a:latin typeface="Trebuchet MS" charset="0"/>
          <a:ea typeface="ＭＳ Ｐゴシック" charset="0"/>
          <a:cs typeface="ＭＳ Ｐゴシック" charset="0"/>
        </a:defRPr>
      </a:lvl4pPr>
      <a:lvl5pPr algn="l" defTabSz="457200" rtl="0" eaLnBrk="0" fontAlgn="base" hangingPunct="0">
        <a:spcBef>
          <a:spcPct val="0"/>
        </a:spcBef>
        <a:spcAft>
          <a:spcPct val="0"/>
        </a:spcAft>
        <a:defRPr sz="3200" b="1">
          <a:solidFill>
            <a:schemeClr val="tx1"/>
          </a:solidFill>
          <a:latin typeface="Trebuchet MS" charset="0"/>
          <a:ea typeface="ＭＳ Ｐゴシック" charset="0"/>
          <a:cs typeface="ＭＳ Ｐゴシック" charset="0"/>
        </a:defRPr>
      </a:lvl5pPr>
      <a:lvl6pPr marL="457200" algn="ctr" defTabSz="457200" rtl="0" eaLnBrk="1" fontAlgn="base" hangingPunct="1">
        <a:spcBef>
          <a:spcPct val="0"/>
        </a:spcBef>
        <a:spcAft>
          <a:spcPct val="0"/>
        </a:spcAft>
        <a:defRPr sz="4400">
          <a:solidFill>
            <a:schemeClr val="tx1"/>
          </a:solidFill>
          <a:latin typeface="Trebuchet MS" charset="0"/>
          <a:ea typeface="ＭＳ Ｐゴシック" charset="0"/>
          <a:cs typeface="ＭＳ Ｐゴシック" charset="0"/>
        </a:defRPr>
      </a:lvl6pPr>
      <a:lvl7pPr marL="914400" algn="ctr" defTabSz="457200" rtl="0" eaLnBrk="1" fontAlgn="base" hangingPunct="1">
        <a:spcBef>
          <a:spcPct val="0"/>
        </a:spcBef>
        <a:spcAft>
          <a:spcPct val="0"/>
        </a:spcAft>
        <a:defRPr sz="4400">
          <a:solidFill>
            <a:schemeClr val="tx1"/>
          </a:solidFill>
          <a:latin typeface="Trebuchet MS" charset="0"/>
          <a:ea typeface="ＭＳ Ｐゴシック" charset="0"/>
          <a:cs typeface="ＭＳ Ｐゴシック" charset="0"/>
        </a:defRPr>
      </a:lvl7pPr>
      <a:lvl8pPr marL="1371600" algn="ctr" defTabSz="457200" rtl="0" eaLnBrk="1" fontAlgn="base" hangingPunct="1">
        <a:spcBef>
          <a:spcPct val="0"/>
        </a:spcBef>
        <a:spcAft>
          <a:spcPct val="0"/>
        </a:spcAft>
        <a:defRPr sz="4400">
          <a:solidFill>
            <a:schemeClr val="tx1"/>
          </a:solidFill>
          <a:latin typeface="Trebuchet MS" charset="0"/>
          <a:ea typeface="ＭＳ Ｐゴシック" charset="0"/>
          <a:cs typeface="ＭＳ Ｐゴシック" charset="0"/>
        </a:defRPr>
      </a:lvl8pPr>
      <a:lvl9pPr marL="1828800" algn="ctr" defTabSz="457200" rtl="0" eaLnBrk="1" fontAlgn="base" hangingPunct="1">
        <a:spcBef>
          <a:spcPct val="0"/>
        </a:spcBef>
        <a:spcAft>
          <a:spcPct val="0"/>
        </a:spcAft>
        <a:defRPr sz="4400">
          <a:solidFill>
            <a:schemeClr val="tx1"/>
          </a:solidFill>
          <a:latin typeface="Trebuchet MS" charset="0"/>
          <a:ea typeface="ＭＳ Ｐゴシック" charset="0"/>
          <a:cs typeface="ＭＳ Ｐゴシック" charset="0"/>
        </a:defRPr>
      </a:lvl9pPr>
    </p:titleStyle>
    <p:bodyStyle>
      <a:lvl1pPr marL="342900" indent="-342900" algn="l" defTabSz="457200" rtl="0" eaLnBrk="0" fontAlgn="base" hangingPunct="0">
        <a:spcBef>
          <a:spcPct val="20000"/>
        </a:spcBef>
        <a:spcAft>
          <a:spcPct val="0"/>
        </a:spcAft>
        <a:buFont typeface="Arial" charset="0"/>
        <a:defRPr sz="2800" kern="1200">
          <a:solidFill>
            <a:schemeClr val="tx1"/>
          </a:solidFill>
          <a:latin typeface="+mn-lt"/>
          <a:ea typeface="ＭＳ Ｐゴシック" charset="0"/>
          <a:cs typeface="ＭＳ Ｐゴシック" charset="0"/>
        </a:defRPr>
      </a:lvl1pPr>
      <a:lvl2pPr marL="457200" algn="l" defTabSz="457200" rtl="0" eaLnBrk="0" fontAlgn="base" hangingPunct="0">
        <a:spcBef>
          <a:spcPct val="20000"/>
        </a:spcBef>
        <a:spcAft>
          <a:spcPct val="0"/>
        </a:spcAft>
        <a:buFont typeface="Arial" charset="0"/>
        <a:defRPr sz="2400" kern="1200">
          <a:solidFill>
            <a:schemeClr val="tx1"/>
          </a:solidFill>
          <a:latin typeface="+mn-lt"/>
          <a:ea typeface="ＭＳ Ｐゴシック" charset="0"/>
          <a:cs typeface="ＭＳ Ｐゴシック" charset="0"/>
        </a:defRPr>
      </a:lvl2pPr>
      <a:lvl3pPr marL="914400" algn="l" defTabSz="457200" rtl="0" eaLnBrk="0" fontAlgn="base" hangingPunct="0">
        <a:spcBef>
          <a:spcPct val="20000"/>
        </a:spcBef>
        <a:spcAft>
          <a:spcPct val="0"/>
        </a:spcAft>
        <a:buFont typeface="Arial" charset="0"/>
        <a:defRPr kern="1200">
          <a:solidFill>
            <a:schemeClr val="tx1"/>
          </a:solidFill>
          <a:latin typeface="+mn-lt"/>
          <a:ea typeface="ＭＳ Ｐゴシック" charset="0"/>
          <a:cs typeface="ＭＳ Ｐゴシック" charset="0"/>
        </a:defRPr>
      </a:lvl3pPr>
      <a:lvl4pPr marL="1371600" algn="l" defTabSz="457200" rtl="0" eaLnBrk="0" fontAlgn="base" hangingPunct="0">
        <a:spcBef>
          <a:spcPct val="20000"/>
        </a:spcBef>
        <a:spcAft>
          <a:spcPct val="0"/>
        </a:spcAft>
        <a:buFont typeface="Arial" charset="0"/>
        <a:defRPr sz="2000" kern="1200">
          <a:solidFill>
            <a:schemeClr val="tx1"/>
          </a:solidFill>
          <a:latin typeface="+mn-lt"/>
          <a:ea typeface="ＭＳ Ｐゴシック" charset="0"/>
          <a:cs typeface="ＭＳ Ｐゴシック" charset="0"/>
        </a:defRPr>
      </a:lvl4pPr>
      <a:lvl5pPr marL="20574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ＭＳ Ｐゴシック" charset="0"/>
          <a:cs typeface="ＭＳ Ｐゴシック"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4.png"/><Relationship Id="rId5" Type="http://schemas.openxmlformats.org/officeDocument/2006/relationships/image" Target="../media/image1.png"/><Relationship Id="rId6" Type="http://schemas.openxmlformats.org/officeDocument/2006/relationships/image" Target="../media/image7.emf"/><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5.png"/><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5.png"/><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5.png"/><Relationship Id="rId5" Type="http://schemas.openxmlformats.org/officeDocument/2006/relationships/image" Target="../media/image8.png"/><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5.png"/><Relationship Id="rId5" Type="http://schemas.openxmlformats.org/officeDocument/2006/relationships/image" Target="../media/image9.png"/><Relationship Id="rId6" Type="http://schemas.openxmlformats.org/officeDocument/2006/relationships/image" Target="../media/image10.png"/><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5.png"/><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5.png"/><Relationship Id="rId5" Type="http://schemas.openxmlformats.org/officeDocument/2006/relationships/image" Target="../media/image11.png"/><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 Id="rId3" Type="http://schemas.openxmlformats.org/officeDocument/2006/relationships/image" Target="../media/image1.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5.png"/><Relationship Id="rId5" Type="http://schemas.openxmlformats.org/officeDocument/2006/relationships/image" Target="../media/image12.png"/><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5.png"/><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5.png"/><Relationship Id="rId5" Type="http://schemas.openxmlformats.org/officeDocument/2006/relationships/image" Target="../media/image13.png"/><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5.png"/><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 Id="rId3" Type="http://schemas.openxmlformats.org/officeDocument/2006/relationships/image" Target="../media/image1.pn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5.png"/><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5.png"/><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5.png"/><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5.png"/><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 Id="rId3" Type="http://schemas.openxmlformats.org/officeDocument/2006/relationships/image" Target="../media/image1.pn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5.png"/><Relationship Id="rId5" Type="http://schemas.openxmlformats.org/officeDocument/2006/relationships/image" Target="../media/image14.png"/><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5.png"/><Relationship Id="rId5" Type="http://schemas.openxmlformats.org/officeDocument/2006/relationships/image" Target="../media/image15.png"/><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5.png"/><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9.xml"/><Relationship Id="rId3"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5.png"/><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5.png"/><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5.png"/><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5.png"/><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4.xml"/><Relationship Id="rId3" Type="http://schemas.openxmlformats.org/officeDocument/2006/relationships/image" Target="../media/image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5.xml"/><Relationship Id="rId3"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5.png"/><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5.png"/><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5.png"/><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5.png"/><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5.png"/><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pic>
        <p:nvPicPr>
          <p:cNvPr id="10242" name="Picture 8" descr="raised_paper.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2700" y="1524000"/>
            <a:ext cx="8915400" cy="335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3" name="Picture 1"/>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088" name="Rectangle 8"/>
          <p:cNvSpPr>
            <a:spLocks/>
          </p:cNvSpPr>
          <p:nvPr/>
        </p:nvSpPr>
        <p:spPr bwMode="auto">
          <a:xfrm>
            <a:off x="-838200" y="4343400"/>
            <a:ext cx="9258300" cy="1193800"/>
          </a:xfrm>
          <a:prstGeom prst="rect">
            <a:avLst/>
          </a:prstGeom>
          <a:noFill/>
          <a:ln>
            <a:noFill/>
          </a:ln>
          <a:effectLst>
            <a:innerShdw blurRad="63500" dist="50800" dir="13500000">
              <a:prstClr val="black">
                <a:alpha val="50000"/>
              </a:prstClr>
            </a:innerShdw>
          </a:effectLst>
          <a:extLst/>
        </p:spPr>
        <p:txBody>
          <a:bodyPr lIns="0" tIns="0" rIns="40639" bIns="0"/>
          <a:lstStyle/>
          <a:p>
            <a:pPr marL="39688" algn="r">
              <a:defRPr/>
            </a:pPr>
            <a:endParaRPr lang="en-US" sz="4400" b="1" dirty="0">
              <a:solidFill>
                <a:srgbClr val="122956"/>
              </a:solidFill>
              <a:latin typeface="Trebuchet MS Bold" charset="0"/>
              <a:cs typeface="Trebuchet MS Bold" charset="0"/>
              <a:sym typeface="Trebuchet MS Bold" charset="0"/>
            </a:endParaRPr>
          </a:p>
        </p:txBody>
      </p:sp>
      <p:sp>
        <p:nvSpPr>
          <p:cNvPr id="2" name="Title 1"/>
          <p:cNvSpPr>
            <a:spLocks noGrp="1"/>
          </p:cNvSpPr>
          <p:nvPr>
            <p:ph type="ctrTitle" idx="4294967295"/>
          </p:nvPr>
        </p:nvSpPr>
        <p:spPr>
          <a:xfrm>
            <a:off x="-381000" y="2362200"/>
            <a:ext cx="9906000" cy="1470025"/>
          </a:xfrm>
          <a:ln>
            <a:miter lim="800000"/>
            <a:headEnd/>
            <a:tailEnd/>
          </a:ln>
          <a:effectLst>
            <a:innerShdw blurRad="63500" dist="50800" dir="13500000">
              <a:prstClr val="black">
                <a:alpha val="50000"/>
              </a:prstClr>
            </a:innerShdw>
          </a:effectLst>
          <a:extLst/>
        </p:spPr>
        <p:txBody>
          <a:bodyPr/>
          <a:lstStyle/>
          <a:p>
            <a:pPr marL="39688" algn="ctr" eaLnBrk="1" hangingPunct="1">
              <a:defRPr/>
            </a:pPr>
            <a:r>
              <a:rPr lang="en-US" sz="4400" dirty="0" smtClean="0">
                <a:solidFill>
                  <a:schemeClr val="accent6"/>
                </a:solidFill>
                <a:effectLst>
                  <a:innerShdw blurRad="63500" dist="50800" dir="13500000">
                    <a:prstClr val="black">
                      <a:alpha val="50000"/>
                    </a:prstClr>
                  </a:innerShdw>
                </a:effectLst>
                <a:latin typeface="Trebuchet MS Bold" charset="0"/>
                <a:cs typeface="Trebuchet MS Bold" charset="0"/>
                <a:sym typeface="Trebuchet MS Bold" charset="0"/>
              </a:rPr>
              <a:t>Mobile UX Design</a:t>
            </a:r>
            <a:endParaRPr lang="en-US" sz="4400" dirty="0">
              <a:solidFill>
                <a:schemeClr val="accent6"/>
              </a:solidFill>
              <a:effectLst>
                <a:innerShdw blurRad="63500" dist="50800" dir="13500000">
                  <a:prstClr val="black">
                    <a:alpha val="50000"/>
                  </a:prstClr>
                </a:innerShdw>
              </a:effectLst>
              <a:latin typeface="Trebuchet MS Bold" charset="0"/>
              <a:cs typeface="Trebuchet MS Bold" charset="0"/>
              <a:sym typeface="Trebuchet MS Bold" charset="0"/>
            </a:endParaRPr>
          </a:p>
        </p:txBody>
      </p:sp>
      <p:pic>
        <p:nvPicPr>
          <p:cNvPr id="10249" name="Picture 8"/>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951288" y="1676400"/>
            <a:ext cx="1230312"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3" name="Picture 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5" name="Picture 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1176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6" name="Picture 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8" name="Rectangle 6"/>
          <p:cNvSpPr>
            <a:spLocks noGrp="1" noChangeArrowheads="1"/>
          </p:cNvSpPr>
          <p:nvPr>
            <p:ph type="title"/>
          </p:nvPr>
        </p:nvSpPr>
        <p:spPr>
          <a:xfrm>
            <a:off x="457200" y="0"/>
            <a:ext cx="8229600" cy="1219200"/>
          </a:xfrm>
        </p:spPr>
        <p:txBody>
          <a:bodyPr rIns="81279"/>
          <a:lstStyle/>
          <a:p>
            <a:pPr eaLnBrk="1" hangingPunct="1"/>
            <a:r>
              <a:rPr lang="en-US" dirty="0" smtClean="0">
                <a:latin typeface="Trebuchet MS Bold" charset="0"/>
                <a:ea typeface="ヒラギノ角ゴ ProN W6" charset="0"/>
                <a:cs typeface="ヒラギノ角ゴ ProN W6" charset="0"/>
              </a:rPr>
              <a:t>Accelerometer</a:t>
            </a:r>
            <a:endParaRPr lang="en-US" dirty="0">
              <a:latin typeface="Trebuchet MS Bold" charset="0"/>
              <a:ea typeface="ヒラギノ角ゴ ProN W6" charset="0"/>
              <a:cs typeface="ヒラギノ角ゴ ProN W6" charset="0"/>
            </a:endParaRPr>
          </a:p>
        </p:txBody>
      </p:sp>
      <p:sp>
        <p:nvSpPr>
          <p:cNvPr id="8" name="Rectangle 7"/>
          <p:cNvSpPr>
            <a:spLocks noGrp="1" noChangeArrowheads="1"/>
          </p:cNvSpPr>
          <p:nvPr>
            <p:ph idx="1"/>
          </p:nvPr>
        </p:nvSpPr>
        <p:spPr>
          <a:xfrm>
            <a:off x="152400" y="1346200"/>
            <a:ext cx="8839200" cy="4749800"/>
          </a:xfrm>
        </p:spPr>
        <p:txBody>
          <a:bodyPr rIns="81279"/>
          <a:lstStyle/>
          <a:p>
            <a:pPr indent="0" eaLnBrk="1" hangingPunct="1"/>
            <a:r>
              <a:rPr lang="en-US" sz="2800" dirty="0" smtClean="0">
                <a:latin typeface="Trebuchet MS" charset="0"/>
                <a:ea typeface="ヒラギノ角ゴ ProN W3" charset="0"/>
                <a:cs typeface="ヒラギノ角ゴ ProN W3" charset="0"/>
              </a:rPr>
              <a:t>Directional Information</a:t>
            </a:r>
          </a:p>
          <a:p>
            <a:pPr indent="0" eaLnBrk="1" hangingPunct="1"/>
            <a:endParaRPr lang="en-US" sz="2800" dirty="0">
              <a:latin typeface="Trebuchet MS" charset="0"/>
              <a:ea typeface="ヒラギノ角ゴ ProN W3" charset="0"/>
              <a:cs typeface="ヒラギノ角ゴ ProN W3" charset="0"/>
            </a:endParaRPr>
          </a:p>
          <a:p>
            <a:pPr indent="0" eaLnBrk="1" hangingPunct="1"/>
            <a:r>
              <a:rPr lang="en-US" sz="2800" dirty="0" smtClean="0">
                <a:latin typeface="Trebuchet MS" charset="0"/>
                <a:ea typeface="ヒラギノ角ゴ ProN W3" charset="0"/>
                <a:cs typeface="ヒラギノ角ゴ ProN W3" charset="0"/>
              </a:rPr>
              <a:t>Use in conjunction with Compass</a:t>
            </a:r>
          </a:p>
          <a:p>
            <a:pPr indent="0" eaLnBrk="1" hangingPunct="1"/>
            <a:endParaRPr lang="en-US" sz="2800" dirty="0">
              <a:latin typeface="Trebuchet MS" charset="0"/>
              <a:ea typeface="ヒラギノ角ゴ ProN W3" charset="0"/>
              <a:cs typeface="ヒラギノ角ゴ ProN W3" charset="0"/>
            </a:endParaRPr>
          </a:p>
          <a:p>
            <a:pPr indent="0" eaLnBrk="1" hangingPunct="1"/>
            <a:r>
              <a:rPr lang="en-US" sz="2800" dirty="0" smtClean="0">
                <a:latin typeface="Trebuchet MS" charset="0"/>
                <a:ea typeface="ヒラギノ角ゴ ProN W3" charset="0"/>
                <a:cs typeface="ヒラギノ角ゴ ProN W3" charset="0"/>
              </a:rPr>
              <a:t>Directional Scrolling</a:t>
            </a:r>
          </a:p>
          <a:p>
            <a:pPr indent="0" eaLnBrk="1" hangingPunct="1"/>
            <a:endParaRPr lang="en-US" sz="2800" dirty="0">
              <a:latin typeface="Trebuchet MS" charset="0"/>
              <a:ea typeface="ヒラギノ角ゴ ProN W3" charset="0"/>
              <a:cs typeface="ヒラギノ角ゴ ProN W3" charset="0"/>
            </a:endParaRPr>
          </a:p>
          <a:p>
            <a:pPr indent="0" eaLnBrk="1" hangingPunct="1"/>
            <a:r>
              <a:rPr lang="en-US" sz="2800" dirty="0" smtClean="0">
                <a:latin typeface="Trebuchet MS" charset="0"/>
                <a:ea typeface="ヒラギノ角ゴ ProN W3" charset="0"/>
                <a:cs typeface="ヒラギノ角ゴ ProN W3" charset="0"/>
              </a:rPr>
              <a:t>Dictates Orientation</a:t>
            </a:r>
            <a:endParaRPr lang="en-US" sz="2800" dirty="0">
              <a:latin typeface="Trebuchet MS" charset="0"/>
              <a:ea typeface="ヒラギノ角ゴ ProN W3" charset="0"/>
              <a:cs typeface="ヒラギノ角ゴ ProN W3" charset="0"/>
            </a:endParaRPr>
          </a:p>
          <a:p>
            <a:pPr indent="0" eaLnBrk="1" hangingPunct="1"/>
            <a:endParaRPr lang="en-US" sz="2800" dirty="0" smtClean="0">
              <a:latin typeface="Trebuchet MS" charset="0"/>
              <a:ea typeface="ヒラギノ角ゴ ProN W3" charset="0"/>
              <a:cs typeface="ヒラギノ角ゴ ProN W3" charset="0"/>
            </a:endParaRPr>
          </a:p>
          <a:p>
            <a:pPr indent="0" eaLnBrk="1" hangingPunct="1"/>
            <a:endParaRPr lang="en-US" sz="2800" dirty="0">
              <a:latin typeface="Trebuchet MS" charset="0"/>
              <a:ea typeface="ヒラギノ角ゴ ProN W3" charset="0"/>
              <a:cs typeface="ヒラギノ角ゴ ProN W3" charset="0"/>
            </a:endParaRPr>
          </a:p>
          <a:p>
            <a:pPr indent="0" eaLnBrk="1" hangingPunct="1"/>
            <a:endParaRPr lang="en-US" sz="2800" dirty="0">
              <a:latin typeface="Trebuchet MS" charset="0"/>
              <a:ea typeface="ヒラギノ角ゴ ProN W3" charset="0"/>
              <a:cs typeface="ヒラギノ角ゴ ProN W3" charset="0"/>
            </a:endParaRPr>
          </a:p>
        </p:txBody>
      </p:sp>
    </p:spTree>
    <p:extLst>
      <p:ext uri="{BB962C8B-B14F-4D97-AF65-F5344CB8AC3E}">
        <p14:creationId xmlns:p14="http://schemas.microsoft.com/office/powerpoint/2010/main" val="925666552"/>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3" name="Picture 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4" name="Rectangle 2"/>
          <p:cNvSpPr>
            <a:spLocks/>
          </p:cNvSpPr>
          <p:nvPr/>
        </p:nvSpPr>
        <p:spPr bwMode="auto">
          <a:xfrm>
            <a:off x="3124200" y="6696075"/>
            <a:ext cx="2921000" cy="12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40639" bIns="0" anchor="ctr"/>
          <a:lstStyle/>
          <a:p>
            <a:pPr marL="39688" algn="ctr"/>
            <a:r>
              <a:rPr lang="en-US" sz="800" dirty="0">
                <a:solidFill>
                  <a:srgbClr val="ACB8C0"/>
                </a:solidFill>
                <a:latin typeface="Helvetica" charset="0"/>
                <a:cs typeface="Helvetica" charset="0"/>
                <a:sym typeface="Helvetica" charset="0"/>
              </a:rPr>
              <a:t>© 2011 Appcelerator, Inc.</a:t>
            </a:r>
          </a:p>
        </p:txBody>
      </p:sp>
      <p:pic>
        <p:nvPicPr>
          <p:cNvPr id="18435" name="Picture 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1176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6" name="Picture 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7" name="Rectangle 5"/>
          <p:cNvSpPr>
            <a:spLocks/>
          </p:cNvSpPr>
          <p:nvPr/>
        </p:nvSpPr>
        <p:spPr bwMode="auto">
          <a:xfrm>
            <a:off x="3124200" y="6696075"/>
            <a:ext cx="2921000" cy="12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40639" bIns="0" anchor="ctr"/>
          <a:lstStyle/>
          <a:p>
            <a:pPr marL="39688" algn="ctr"/>
            <a:r>
              <a:rPr lang="en-US" sz="800" dirty="0">
                <a:solidFill>
                  <a:srgbClr val="ACB8C0"/>
                </a:solidFill>
                <a:latin typeface="Helvetica" charset="0"/>
                <a:cs typeface="Helvetica" charset="0"/>
                <a:sym typeface="Helvetica" charset="0"/>
              </a:rPr>
              <a:t>© 2011 Appcelerator, Inc.</a:t>
            </a:r>
          </a:p>
        </p:txBody>
      </p:sp>
      <p:sp>
        <p:nvSpPr>
          <p:cNvPr id="18438" name="Rectangle 6"/>
          <p:cNvSpPr>
            <a:spLocks noGrp="1" noChangeArrowheads="1"/>
          </p:cNvSpPr>
          <p:nvPr>
            <p:ph type="title"/>
          </p:nvPr>
        </p:nvSpPr>
        <p:spPr>
          <a:xfrm>
            <a:off x="457200" y="0"/>
            <a:ext cx="8229600" cy="1219200"/>
          </a:xfrm>
        </p:spPr>
        <p:txBody>
          <a:bodyPr rIns="81279"/>
          <a:lstStyle/>
          <a:p>
            <a:pPr eaLnBrk="1" hangingPunct="1"/>
            <a:r>
              <a:rPr lang="en-US" dirty="0" smtClean="0">
                <a:latin typeface="Trebuchet MS Bold" charset="0"/>
                <a:ea typeface="ヒラギノ角ゴ ProN W6" charset="0"/>
                <a:cs typeface="ヒラギノ角ゴ ProN W6" charset="0"/>
              </a:rPr>
              <a:t>Orientation</a:t>
            </a:r>
            <a:endParaRPr lang="en-US" dirty="0">
              <a:latin typeface="Trebuchet MS Bold" charset="0"/>
              <a:ea typeface="ヒラギノ角ゴ ProN W6" charset="0"/>
              <a:cs typeface="ヒラギノ角ゴ ProN W6" charset="0"/>
            </a:endParaRPr>
          </a:p>
        </p:txBody>
      </p:sp>
      <p:sp>
        <p:nvSpPr>
          <p:cNvPr id="11" name="Rectangle 7"/>
          <p:cNvSpPr>
            <a:spLocks noGrp="1" noChangeArrowheads="1"/>
          </p:cNvSpPr>
          <p:nvPr>
            <p:ph idx="1"/>
          </p:nvPr>
        </p:nvSpPr>
        <p:spPr>
          <a:xfrm>
            <a:off x="152400" y="1346200"/>
            <a:ext cx="8839200" cy="711200"/>
          </a:xfrm>
        </p:spPr>
        <p:txBody>
          <a:bodyPr rIns="81279"/>
          <a:lstStyle/>
          <a:p>
            <a:pPr indent="0" eaLnBrk="1" hangingPunct="1"/>
            <a:r>
              <a:rPr lang="en-US" sz="2800" dirty="0" smtClean="0">
                <a:latin typeface="Trebuchet MS" charset="0"/>
                <a:ea typeface="ヒラギノ角ゴ ProN W3" charset="0"/>
                <a:cs typeface="ヒラギノ角ゴ ProN W3" charset="0"/>
              </a:rPr>
              <a:t>You must lock your orientation, or design for both!</a:t>
            </a:r>
          </a:p>
        </p:txBody>
      </p:sp>
      <p:sp>
        <p:nvSpPr>
          <p:cNvPr id="7" name="TextBox 6"/>
          <p:cNvSpPr txBox="1"/>
          <p:nvPr/>
        </p:nvSpPr>
        <p:spPr>
          <a:xfrm>
            <a:off x="990600" y="3124200"/>
            <a:ext cx="7010400" cy="1754327"/>
          </a:xfrm>
          <a:prstGeom prst="rect">
            <a:avLst/>
          </a:prstGeom>
          <a:noFill/>
        </p:spPr>
        <p:txBody>
          <a:bodyPr wrap="square" rtlCol="0">
            <a:spAutoFit/>
          </a:bodyPr>
          <a:lstStyle/>
          <a:p>
            <a:pPr algn="ctr"/>
            <a:r>
              <a:rPr lang="en-US" sz="1800" dirty="0"/>
              <a:t>People can rotate </a:t>
            </a:r>
            <a:r>
              <a:rPr lang="en-US" sz="1800" dirty="0" err="1"/>
              <a:t>iOS</a:t>
            </a:r>
            <a:r>
              <a:rPr lang="en-US" sz="1800" dirty="0"/>
              <a:t>-based devices at any time and for a variety of reasons. For example, sometimes the task people are performing feels more natural in portrait, and sometimes people feel that they can see more in landscape. Whatever their reason for rotating the device, people expect the app to maintain its focus on the primary functionality.</a:t>
            </a:r>
          </a:p>
        </p:txBody>
      </p:sp>
      <p:sp>
        <p:nvSpPr>
          <p:cNvPr id="8" name="TextBox 7"/>
          <p:cNvSpPr txBox="1"/>
          <p:nvPr/>
        </p:nvSpPr>
        <p:spPr>
          <a:xfrm>
            <a:off x="2895600" y="2590800"/>
            <a:ext cx="3337973" cy="584776"/>
          </a:xfrm>
          <a:prstGeom prst="rect">
            <a:avLst/>
          </a:prstGeom>
          <a:noFill/>
        </p:spPr>
        <p:txBody>
          <a:bodyPr wrap="none" rtlCol="0">
            <a:spAutoFit/>
          </a:bodyPr>
          <a:lstStyle/>
          <a:p>
            <a:r>
              <a:rPr lang="en-US" sz="3200" dirty="0">
                <a:solidFill>
                  <a:schemeClr val="accent6"/>
                </a:solidFill>
              </a:rPr>
              <a:t>From Apple’s </a:t>
            </a:r>
            <a:r>
              <a:rPr lang="en-US" sz="3200" dirty="0" smtClean="0">
                <a:solidFill>
                  <a:schemeClr val="accent6"/>
                </a:solidFill>
              </a:rPr>
              <a:t>HIG</a:t>
            </a:r>
            <a:endParaRPr lang="en-US" sz="3200" dirty="0">
              <a:solidFill>
                <a:schemeClr val="accent6"/>
              </a:solidFill>
            </a:endParaRPr>
          </a:p>
        </p:txBody>
      </p:sp>
    </p:spTree>
    <p:extLst>
      <p:ext uri="{BB962C8B-B14F-4D97-AF65-F5344CB8AC3E}">
        <p14:creationId xmlns:p14="http://schemas.microsoft.com/office/powerpoint/2010/main" val="3487247361"/>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3" name="Picture 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4" name="Rectangle 2"/>
          <p:cNvSpPr>
            <a:spLocks/>
          </p:cNvSpPr>
          <p:nvPr/>
        </p:nvSpPr>
        <p:spPr bwMode="auto">
          <a:xfrm>
            <a:off x="3124200" y="6696075"/>
            <a:ext cx="2921000" cy="12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40639" bIns="0" anchor="ctr"/>
          <a:lstStyle/>
          <a:p>
            <a:pPr marL="39688" algn="ctr"/>
            <a:r>
              <a:rPr lang="en-US" sz="800" dirty="0">
                <a:solidFill>
                  <a:srgbClr val="ACB8C0"/>
                </a:solidFill>
                <a:latin typeface="Helvetica" charset="0"/>
                <a:cs typeface="Helvetica" charset="0"/>
                <a:sym typeface="Helvetica" charset="0"/>
              </a:rPr>
              <a:t>© 2011 Appcelerator, Inc.</a:t>
            </a:r>
          </a:p>
        </p:txBody>
      </p:sp>
      <p:pic>
        <p:nvPicPr>
          <p:cNvPr id="18435" name="Picture 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1176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6" name="Picture 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7" name="Rectangle 5"/>
          <p:cNvSpPr>
            <a:spLocks/>
          </p:cNvSpPr>
          <p:nvPr/>
        </p:nvSpPr>
        <p:spPr bwMode="auto">
          <a:xfrm>
            <a:off x="3124200" y="6696075"/>
            <a:ext cx="2921000" cy="12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40639" bIns="0" anchor="ctr"/>
          <a:lstStyle/>
          <a:p>
            <a:pPr marL="39688" algn="ctr"/>
            <a:r>
              <a:rPr lang="en-US" sz="800" dirty="0">
                <a:solidFill>
                  <a:srgbClr val="ACB8C0"/>
                </a:solidFill>
                <a:latin typeface="Helvetica" charset="0"/>
                <a:cs typeface="Helvetica" charset="0"/>
                <a:sym typeface="Helvetica" charset="0"/>
              </a:rPr>
              <a:t>© 2011 Appcelerator, Inc.</a:t>
            </a:r>
          </a:p>
        </p:txBody>
      </p:sp>
      <p:sp>
        <p:nvSpPr>
          <p:cNvPr id="18438" name="Rectangle 6"/>
          <p:cNvSpPr>
            <a:spLocks noGrp="1" noChangeArrowheads="1"/>
          </p:cNvSpPr>
          <p:nvPr>
            <p:ph type="title"/>
          </p:nvPr>
        </p:nvSpPr>
        <p:spPr>
          <a:xfrm>
            <a:off x="457200" y="0"/>
            <a:ext cx="8229600" cy="1219200"/>
          </a:xfrm>
        </p:spPr>
        <p:txBody>
          <a:bodyPr rIns="81279"/>
          <a:lstStyle/>
          <a:p>
            <a:pPr eaLnBrk="1" hangingPunct="1"/>
            <a:r>
              <a:rPr lang="en-US" dirty="0" smtClean="0">
                <a:latin typeface="Trebuchet MS Bold" charset="0"/>
                <a:ea typeface="ヒラギノ角ゴ ProN W6" charset="0"/>
                <a:cs typeface="ヒラギノ角ゴ ProN W6" charset="0"/>
              </a:rPr>
              <a:t>Orientation</a:t>
            </a:r>
            <a:endParaRPr lang="en-US" dirty="0">
              <a:latin typeface="Trebuchet MS Bold" charset="0"/>
              <a:ea typeface="ヒラギノ角ゴ ProN W6" charset="0"/>
              <a:cs typeface="ヒラギノ角ゴ ProN W6" charset="0"/>
            </a:endParaRPr>
          </a:p>
        </p:txBody>
      </p:sp>
      <p:pic>
        <p:nvPicPr>
          <p:cNvPr id="4" name="Picture 3"/>
          <p:cNvPicPr>
            <a:picLocks noChangeAspect="1"/>
          </p:cNvPicPr>
          <p:nvPr/>
        </p:nvPicPr>
        <p:blipFill>
          <a:blip r:embed="rId5"/>
          <a:stretch>
            <a:fillRect/>
          </a:stretch>
        </p:blipFill>
        <p:spPr>
          <a:xfrm>
            <a:off x="1600200" y="1828800"/>
            <a:ext cx="6184900" cy="3683000"/>
          </a:xfrm>
          <a:prstGeom prst="rect">
            <a:avLst/>
          </a:prstGeom>
        </p:spPr>
      </p:pic>
      <p:sp>
        <p:nvSpPr>
          <p:cNvPr id="9" name="TextBox 8"/>
          <p:cNvSpPr txBox="1"/>
          <p:nvPr/>
        </p:nvSpPr>
        <p:spPr>
          <a:xfrm>
            <a:off x="2819400" y="5562600"/>
            <a:ext cx="2880115" cy="584776"/>
          </a:xfrm>
          <a:prstGeom prst="rect">
            <a:avLst/>
          </a:prstGeom>
          <a:noFill/>
        </p:spPr>
        <p:txBody>
          <a:bodyPr wrap="none" rtlCol="0">
            <a:spAutoFit/>
          </a:bodyPr>
          <a:lstStyle/>
          <a:p>
            <a:r>
              <a:rPr lang="en-US" sz="3200" dirty="0" smtClean="0">
                <a:solidFill>
                  <a:schemeClr val="accent6"/>
                </a:solidFill>
              </a:rPr>
              <a:t>Awesome Note</a:t>
            </a:r>
            <a:endParaRPr lang="en-US" sz="3200" dirty="0">
              <a:solidFill>
                <a:schemeClr val="accent6"/>
              </a:solidFill>
            </a:endParaRPr>
          </a:p>
        </p:txBody>
      </p:sp>
    </p:spTree>
    <p:extLst>
      <p:ext uri="{BB962C8B-B14F-4D97-AF65-F5344CB8AC3E}">
        <p14:creationId xmlns:p14="http://schemas.microsoft.com/office/powerpoint/2010/main" val="2641285195"/>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3" name="Picture 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5" name="Picture 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1176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6" name="Picture 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8" name="Rectangle 6"/>
          <p:cNvSpPr>
            <a:spLocks noGrp="1" noChangeArrowheads="1"/>
          </p:cNvSpPr>
          <p:nvPr>
            <p:ph type="title"/>
          </p:nvPr>
        </p:nvSpPr>
        <p:spPr>
          <a:xfrm>
            <a:off x="457200" y="0"/>
            <a:ext cx="8229600" cy="1219200"/>
          </a:xfrm>
        </p:spPr>
        <p:txBody>
          <a:bodyPr rIns="81279"/>
          <a:lstStyle/>
          <a:p>
            <a:pPr eaLnBrk="1" hangingPunct="1"/>
            <a:r>
              <a:rPr lang="en-US" dirty="0" smtClean="0">
                <a:latin typeface="Trebuchet MS Bold" charset="0"/>
                <a:ea typeface="ヒラギノ角ゴ ProN W6" charset="0"/>
                <a:cs typeface="ヒラギノ角ゴ ProN W6" charset="0"/>
              </a:rPr>
              <a:t>Orientation</a:t>
            </a:r>
            <a:endParaRPr lang="en-US" dirty="0">
              <a:latin typeface="Trebuchet MS Bold" charset="0"/>
              <a:ea typeface="ヒラギノ角ゴ ProN W6" charset="0"/>
              <a:cs typeface="ヒラギノ角ゴ ProN W6" charset="0"/>
            </a:endParaRPr>
          </a:p>
        </p:txBody>
      </p:sp>
      <p:pic>
        <p:nvPicPr>
          <p:cNvPr id="3" name="Picture 2"/>
          <p:cNvPicPr>
            <a:picLocks noChangeAspect="1"/>
          </p:cNvPicPr>
          <p:nvPr/>
        </p:nvPicPr>
        <p:blipFill>
          <a:blip r:embed="rId5"/>
          <a:stretch>
            <a:fillRect/>
          </a:stretch>
        </p:blipFill>
        <p:spPr>
          <a:xfrm>
            <a:off x="1752600" y="1828800"/>
            <a:ext cx="2501900" cy="3595545"/>
          </a:xfrm>
          <a:prstGeom prst="rect">
            <a:avLst/>
          </a:prstGeom>
        </p:spPr>
      </p:pic>
      <p:pic>
        <p:nvPicPr>
          <p:cNvPr id="6" name="Picture 5"/>
          <p:cNvPicPr>
            <a:picLocks noChangeAspect="1"/>
          </p:cNvPicPr>
          <p:nvPr/>
        </p:nvPicPr>
        <p:blipFill>
          <a:blip r:embed="rId6"/>
          <a:stretch>
            <a:fillRect/>
          </a:stretch>
        </p:blipFill>
        <p:spPr>
          <a:xfrm>
            <a:off x="4419600" y="3200400"/>
            <a:ext cx="3535680" cy="2209800"/>
          </a:xfrm>
          <a:prstGeom prst="rect">
            <a:avLst/>
          </a:prstGeom>
        </p:spPr>
      </p:pic>
      <p:sp>
        <p:nvSpPr>
          <p:cNvPr id="13" name="TextBox 12"/>
          <p:cNvSpPr txBox="1"/>
          <p:nvPr/>
        </p:nvSpPr>
        <p:spPr>
          <a:xfrm>
            <a:off x="2819400" y="5562600"/>
            <a:ext cx="3074279" cy="584776"/>
          </a:xfrm>
          <a:prstGeom prst="rect">
            <a:avLst/>
          </a:prstGeom>
          <a:noFill/>
        </p:spPr>
        <p:txBody>
          <a:bodyPr wrap="none" rtlCol="0">
            <a:spAutoFit/>
          </a:bodyPr>
          <a:lstStyle/>
          <a:p>
            <a:r>
              <a:rPr lang="en-US" sz="3200" dirty="0" smtClean="0">
                <a:solidFill>
                  <a:schemeClr val="accent6"/>
                </a:solidFill>
              </a:rPr>
              <a:t>Jamie’s Recipes</a:t>
            </a:r>
            <a:endParaRPr lang="en-US" sz="3200" dirty="0">
              <a:solidFill>
                <a:schemeClr val="accent6"/>
              </a:solidFill>
            </a:endParaRPr>
          </a:p>
        </p:txBody>
      </p:sp>
    </p:spTree>
    <p:extLst>
      <p:ext uri="{BB962C8B-B14F-4D97-AF65-F5344CB8AC3E}">
        <p14:creationId xmlns:p14="http://schemas.microsoft.com/office/powerpoint/2010/main" val="9615305"/>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3" name="Picture 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5" name="Picture 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1176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6" name="Picture 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8" name="Rectangle 6"/>
          <p:cNvSpPr>
            <a:spLocks noGrp="1" noChangeArrowheads="1"/>
          </p:cNvSpPr>
          <p:nvPr>
            <p:ph type="title"/>
          </p:nvPr>
        </p:nvSpPr>
        <p:spPr>
          <a:xfrm>
            <a:off x="457200" y="0"/>
            <a:ext cx="8229600" cy="1219200"/>
          </a:xfrm>
        </p:spPr>
        <p:txBody>
          <a:bodyPr rIns="81279"/>
          <a:lstStyle/>
          <a:p>
            <a:pPr eaLnBrk="1" hangingPunct="1"/>
            <a:r>
              <a:rPr lang="en-US" dirty="0" smtClean="0">
                <a:latin typeface="Trebuchet MS Bold" charset="0"/>
                <a:ea typeface="ヒラギノ角ゴ ProN W6" charset="0"/>
                <a:cs typeface="ヒラギノ角ゴ ProN W6" charset="0"/>
              </a:rPr>
              <a:t>Microphone &amp; Audio</a:t>
            </a:r>
            <a:endParaRPr lang="en-US" dirty="0">
              <a:latin typeface="Trebuchet MS Bold" charset="0"/>
              <a:ea typeface="ヒラギノ角ゴ ProN W6" charset="0"/>
              <a:cs typeface="ヒラギノ角ゴ ProN W6" charset="0"/>
            </a:endParaRPr>
          </a:p>
        </p:txBody>
      </p:sp>
      <p:sp>
        <p:nvSpPr>
          <p:cNvPr id="8" name="Rectangle 7"/>
          <p:cNvSpPr>
            <a:spLocks noGrp="1" noChangeArrowheads="1"/>
          </p:cNvSpPr>
          <p:nvPr>
            <p:ph idx="1"/>
          </p:nvPr>
        </p:nvSpPr>
        <p:spPr>
          <a:xfrm>
            <a:off x="152400" y="1346200"/>
            <a:ext cx="8839200" cy="4749800"/>
          </a:xfrm>
        </p:spPr>
        <p:txBody>
          <a:bodyPr rIns="81279"/>
          <a:lstStyle/>
          <a:p>
            <a:pPr indent="0" eaLnBrk="1" hangingPunct="1"/>
            <a:r>
              <a:rPr lang="en-US" sz="2800" dirty="0" smtClean="0">
                <a:latin typeface="Trebuchet MS" charset="0"/>
                <a:ea typeface="ヒラギノ角ゴ ProN W3" charset="0"/>
                <a:cs typeface="ヒラギノ角ゴ ProN W3" charset="0"/>
              </a:rPr>
              <a:t>Input &amp; Output</a:t>
            </a:r>
          </a:p>
          <a:p>
            <a:pPr indent="0" eaLnBrk="1" hangingPunct="1"/>
            <a:endParaRPr lang="en-US" sz="2800" dirty="0">
              <a:latin typeface="Trebuchet MS" charset="0"/>
              <a:ea typeface="ヒラギノ角ゴ ProN W3" charset="0"/>
              <a:cs typeface="ヒラギノ角ゴ ProN W3" charset="0"/>
            </a:endParaRPr>
          </a:p>
          <a:p>
            <a:pPr indent="0" eaLnBrk="1" hangingPunct="1"/>
            <a:r>
              <a:rPr lang="en-US" sz="2800" dirty="0" smtClean="0">
                <a:latin typeface="Trebuchet MS" charset="0"/>
                <a:ea typeface="ヒラギノ角ゴ ProN W3" charset="0"/>
                <a:cs typeface="ヒラギノ角ゴ ProN W3" charset="0"/>
              </a:rPr>
              <a:t>Guide a user with instruction</a:t>
            </a:r>
          </a:p>
          <a:p>
            <a:pPr indent="0" eaLnBrk="1" hangingPunct="1"/>
            <a:endParaRPr lang="en-US" sz="2800" dirty="0">
              <a:latin typeface="Trebuchet MS" charset="0"/>
              <a:ea typeface="ヒラギノ角ゴ ProN W3" charset="0"/>
              <a:cs typeface="ヒラギノ角ゴ ProN W3" charset="0"/>
            </a:endParaRPr>
          </a:p>
          <a:p>
            <a:pPr indent="0" eaLnBrk="1" hangingPunct="1"/>
            <a:r>
              <a:rPr lang="en-US" sz="2800" dirty="0" smtClean="0">
                <a:latin typeface="Trebuchet MS" charset="0"/>
                <a:ea typeface="ヒラギノ角ゴ ProN W3" charset="0"/>
                <a:cs typeface="ヒラギノ角ゴ ProN W3" charset="0"/>
              </a:rPr>
              <a:t>Provide feedback</a:t>
            </a:r>
          </a:p>
          <a:p>
            <a:pPr indent="0" eaLnBrk="1" hangingPunct="1"/>
            <a:endParaRPr lang="en-US" sz="2800" dirty="0">
              <a:latin typeface="Trebuchet MS" charset="0"/>
              <a:ea typeface="ヒラギノ角ゴ ProN W3" charset="0"/>
              <a:cs typeface="ヒラギノ角ゴ ProN W3" charset="0"/>
            </a:endParaRPr>
          </a:p>
          <a:p>
            <a:pPr indent="0" eaLnBrk="1" hangingPunct="1"/>
            <a:r>
              <a:rPr lang="en-US" sz="2800" dirty="0" smtClean="0">
                <a:latin typeface="Trebuchet MS" charset="0"/>
                <a:ea typeface="ヒラギノ角ゴ ProN W3" charset="0"/>
                <a:cs typeface="ヒラギノ角ゴ ProN W3" charset="0"/>
              </a:rPr>
              <a:t>Positive/Negative indicators</a:t>
            </a:r>
            <a:endParaRPr lang="en-US" sz="2800" dirty="0">
              <a:latin typeface="Trebuchet MS" charset="0"/>
              <a:ea typeface="ヒラギノ角ゴ ProN W3" charset="0"/>
              <a:cs typeface="ヒラギノ角ゴ ProN W3" charset="0"/>
            </a:endParaRPr>
          </a:p>
        </p:txBody>
      </p:sp>
    </p:spTree>
    <p:extLst>
      <p:ext uri="{BB962C8B-B14F-4D97-AF65-F5344CB8AC3E}">
        <p14:creationId xmlns:p14="http://schemas.microsoft.com/office/powerpoint/2010/main" val="2571691122"/>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3" name="Picture 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5" name="Picture 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1176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6" name="Picture 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8" name="Rectangle 6"/>
          <p:cNvSpPr>
            <a:spLocks noGrp="1" noChangeArrowheads="1"/>
          </p:cNvSpPr>
          <p:nvPr>
            <p:ph type="title"/>
          </p:nvPr>
        </p:nvSpPr>
        <p:spPr>
          <a:xfrm>
            <a:off x="457200" y="0"/>
            <a:ext cx="8229600" cy="1219200"/>
          </a:xfrm>
        </p:spPr>
        <p:txBody>
          <a:bodyPr rIns="81279"/>
          <a:lstStyle/>
          <a:p>
            <a:pPr eaLnBrk="1" hangingPunct="1"/>
            <a:r>
              <a:rPr lang="en-US" dirty="0" smtClean="0">
                <a:latin typeface="Trebuchet MS Bold" charset="0"/>
                <a:ea typeface="ヒラギノ角ゴ ProN W6" charset="0"/>
                <a:cs typeface="ヒラギノ角ゴ ProN W6" charset="0"/>
              </a:rPr>
              <a:t>Camera &amp; Video</a:t>
            </a:r>
            <a:endParaRPr lang="en-US" dirty="0">
              <a:latin typeface="Trebuchet MS Bold" charset="0"/>
              <a:ea typeface="ヒラギノ角ゴ ProN W6" charset="0"/>
              <a:cs typeface="ヒラギノ角ゴ ProN W6" charset="0"/>
            </a:endParaRPr>
          </a:p>
        </p:txBody>
      </p:sp>
      <p:sp>
        <p:nvSpPr>
          <p:cNvPr id="9" name="Rectangle 7"/>
          <p:cNvSpPr>
            <a:spLocks noGrp="1" noChangeArrowheads="1"/>
          </p:cNvSpPr>
          <p:nvPr>
            <p:ph idx="1"/>
          </p:nvPr>
        </p:nvSpPr>
        <p:spPr>
          <a:xfrm>
            <a:off x="152400" y="1346200"/>
            <a:ext cx="8839200" cy="4749800"/>
          </a:xfrm>
        </p:spPr>
        <p:txBody>
          <a:bodyPr rIns="81279"/>
          <a:lstStyle/>
          <a:p>
            <a:pPr indent="0" eaLnBrk="1" hangingPunct="1"/>
            <a:r>
              <a:rPr lang="en-US" sz="2800" dirty="0" smtClean="0">
                <a:latin typeface="Trebuchet MS" charset="0"/>
                <a:ea typeface="ヒラギノ角ゴ ProN W3" charset="0"/>
                <a:cs typeface="ヒラギノ角ゴ ProN W3" charset="0"/>
              </a:rPr>
              <a:t>Record &amp; Edit</a:t>
            </a:r>
          </a:p>
          <a:p>
            <a:pPr indent="0" eaLnBrk="1" hangingPunct="1"/>
            <a:endParaRPr lang="en-US" sz="2800" dirty="0" smtClean="0">
              <a:latin typeface="Trebuchet MS" charset="0"/>
              <a:ea typeface="ヒラギノ角ゴ ProN W3" charset="0"/>
              <a:cs typeface="ヒラギノ角ゴ ProN W3" charset="0"/>
            </a:endParaRPr>
          </a:p>
          <a:p>
            <a:pPr indent="0" eaLnBrk="1" hangingPunct="1"/>
            <a:r>
              <a:rPr lang="en-US" sz="2800" dirty="0" smtClean="0">
                <a:latin typeface="Trebuchet MS" charset="0"/>
                <a:ea typeface="ヒラギノ角ゴ ProN W3" charset="0"/>
                <a:cs typeface="ヒラギノ角ゴ ProN W3" charset="0"/>
              </a:rPr>
              <a:t>Instant Result &amp; Gratification</a:t>
            </a:r>
          </a:p>
          <a:p>
            <a:pPr indent="0" eaLnBrk="1" hangingPunct="1"/>
            <a:endParaRPr lang="en-US" sz="2800" dirty="0">
              <a:latin typeface="Trebuchet MS" charset="0"/>
              <a:ea typeface="ヒラギノ角ゴ ProN W3" charset="0"/>
              <a:cs typeface="ヒラギノ角ゴ ProN W3" charset="0"/>
            </a:endParaRPr>
          </a:p>
          <a:p>
            <a:pPr indent="0" eaLnBrk="1" hangingPunct="1"/>
            <a:r>
              <a:rPr lang="en-US" sz="2800" dirty="0" smtClean="0">
                <a:latin typeface="Trebuchet MS" charset="0"/>
                <a:ea typeface="ヒラギノ角ゴ ProN W3" charset="0"/>
                <a:cs typeface="ヒラギノ角ゴ ProN W3" charset="0"/>
              </a:rPr>
              <a:t>Multiple Uses</a:t>
            </a:r>
          </a:p>
          <a:p>
            <a:pPr indent="0" eaLnBrk="1" hangingPunct="1"/>
            <a:endParaRPr lang="en-US" sz="2800" dirty="0">
              <a:latin typeface="Trebuchet MS" charset="0"/>
              <a:ea typeface="ヒラギノ角ゴ ProN W3" charset="0"/>
              <a:cs typeface="ヒラギノ角ゴ ProN W3" charset="0"/>
            </a:endParaRPr>
          </a:p>
          <a:p>
            <a:pPr indent="0" eaLnBrk="1" hangingPunct="1"/>
            <a:r>
              <a:rPr lang="en-US" sz="2800" dirty="0" smtClean="0">
                <a:latin typeface="Trebuchet MS" charset="0"/>
                <a:ea typeface="ヒラギノ角ゴ ProN W3" charset="0"/>
                <a:cs typeface="ヒラギノ角ゴ ProN W3" charset="0"/>
              </a:rPr>
              <a:t>Augment Experience</a:t>
            </a:r>
            <a:endParaRPr lang="en-US" sz="2800" dirty="0">
              <a:latin typeface="Trebuchet MS" charset="0"/>
              <a:ea typeface="ヒラギノ角ゴ ProN W3" charset="0"/>
              <a:cs typeface="ヒラギノ角ゴ ProN W3" charset="0"/>
            </a:endParaRPr>
          </a:p>
        </p:txBody>
      </p:sp>
      <p:pic>
        <p:nvPicPr>
          <p:cNvPr id="2" name="Picture 1"/>
          <p:cNvPicPr>
            <a:picLocks noChangeAspect="1"/>
          </p:cNvPicPr>
          <p:nvPr/>
        </p:nvPicPr>
        <p:blipFill>
          <a:blip r:embed="rId5"/>
          <a:stretch>
            <a:fillRect/>
          </a:stretch>
        </p:blipFill>
        <p:spPr>
          <a:xfrm>
            <a:off x="5943600" y="1676400"/>
            <a:ext cx="2857500" cy="3797300"/>
          </a:xfrm>
          <a:prstGeom prst="rect">
            <a:avLst/>
          </a:prstGeom>
        </p:spPr>
      </p:pic>
    </p:spTree>
    <p:extLst>
      <p:ext uri="{BB962C8B-B14F-4D97-AF65-F5344CB8AC3E}">
        <p14:creationId xmlns:p14="http://schemas.microsoft.com/office/powerpoint/2010/main" val="3106075326"/>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5" name="Picture 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6" name="Rectangle 5"/>
          <p:cNvSpPr>
            <a:spLocks noGrp="1" noChangeArrowheads="1"/>
          </p:cNvSpPr>
          <p:nvPr>
            <p:ph type="ctrTitle" idx="4294967295"/>
          </p:nvPr>
        </p:nvSpPr>
        <p:spPr>
          <a:xfrm>
            <a:off x="685800" y="2317750"/>
            <a:ext cx="7772400" cy="1470025"/>
          </a:xfrm>
        </p:spPr>
        <p:txBody>
          <a:bodyPr rIns="81279"/>
          <a:lstStyle/>
          <a:p>
            <a:pPr algn="ctr" eaLnBrk="1" hangingPunct="1"/>
            <a:r>
              <a:rPr lang="en-US" sz="3600" dirty="0" smtClean="0">
                <a:solidFill>
                  <a:srgbClr val="122956"/>
                </a:solidFill>
                <a:latin typeface="Trebuchet MS Bold Italic" charset="0"/>
                <a:ea typeface="ヒラギノ角ゴ ProN W6" charset="0"/>
                <a:cs typeface="ヒラギノ角ゴ ProN W6" charset="0"/>
                <a:sym typeface="Trebuchet MS Bold Italic" charset="0"/>
              </a:rPr>
              <a:t>Navigation UX</a:t>
            </a:r>
            <a:endParaRPr lang="en-US" sz="1400" dirty="0">
              <a:solidFill>
                <a:srgbClr val="122956"/>
              </a:solidFill>
              <a:latin typeface="Trebuchet MS Bold Italic" charset="0"/>
              <a:ea typeface="ヒラギノ角ゴ ProN W6" charset="0"/>
              <a:cs typeface="ヒラギノ角ゴ ProN W6" charset="0"/>
              <a:sym typeface="Trebuchet MS Bold Italic" charset="0"/>
            </a:endParaRPr>
          </a:p>
        </p:txBody>
      </p:sp>
    </p:spTree>
    <p:extLst>
      <p:ext uri="{BB962C8B-B14F-4D97-AF65-F5344CB8AC3E}">
        <p14:creationId xmlns:p14="http://schemas.microsoft.com/office/powerpoint/2010/main" val="323316204"/>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3" name="Picture 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5" name="Picture 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1176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6" name="Picture 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8" name="Rectangle 6"/>
          <p:cNvSpPr>
            <a:spLocks noGrp="1" noChangeArrowheads="1"/>
          </p:cNvSpPr>
          <p:nvPr>
            <p:ph type="title"/>
          </p:nvPr>
        </p:nvSpPr>
        <p:spPr>
          <a:xfrm>
            <a:off x="457200" y="0"/>
            <a:ext cx="8229600" cy="1219200"/>
          </a:xfrm>
        </p:spPr>
        <p:txBody>
          <a:bodyPr rIns="81279"/>
          <a:lstStyle/>
          <a:p>
            <a:pPr eaLnBrk="1" hangingPunct="1"/>
            <a:r>
              <a:rPr lang="en-US" dirty="0" smtClean="0">
                <a:latin typeface="Trebuchet MS Bold" charset="0"/>
                <a:ea typeface="ヒラギノ角ゴ ProN W6" charset="0"/>
                <a:cs typeface="ヒラギノ角ゴ ProN W6" charset="0"/>
              </a:rPr>
              <a:t>Tabs</a:t>
            </a:r>
            <a:endParaRPr lang="en-US" dirty="0">
              <a:latin typeface="Trebuchet MS Bold" charset="0"/>
              <a:ea typeface="ヒラギノ角ゴ ProN W6" charset="0"/>
              <a:cs typeface="ヒラギノ角ゴ ProN W6" charset="0"/>
            </a:endParaRPr>
          </a:p>
        </p:txBody>
      </p:sp>
      <p:pic>
        <p:nvPicPr>
          <p:cNvPr id="3" name="Picture 2"/>
          <p:cNvPicPr>
            <a:picLocks noChangeAspect="1"/>
          </p:cNvPicPr>
          <p:nvPr/>
        </p:nvPicPr>
        <p:blipFill rotWithShape="1">
          <a:blip r:embed="rId5"/>
          <a:srcRect r="50151"/>
          <a:stretch/>
        </p:blipFill>
        <p:spPr>
          <a:xfrm>
            <a:off x="5715000" y="1447800"/>
            <a:ext cx="3156014" cy="4508500"/>
          </a:xfrm>
          <a:prstGeom prst="rect">
            <a:avLst/>
          </a:prstGeom>
        </p:spPr>
      </p:pic>
      <p:sp>
        <p:nvSpPr>
          <p:cNvPr id="10" name="Rectangle 7"/>
          <p:cNvSpPr>
            <a:spLocks noGrp="1" noChangeArrowheads="1"/>
          </p:cNvSpPr>
          <p:nvPr>
            <p:ph idx="1"/>
          </p:nvPr>
        </p:nvSpPr>
        <p:spPr>
          <a:xfrm>
            <a:off x="152400" y="1346200"/>
            <a:ext cx="8839200" cy="4749800"/>
          </a:xfrm>
        </p:spPr>
        <p:txBody>
          <a:bodyPr rIns="81279"/>
          <a:lstStyle/>
          <a:p>
            <a:pPr indent="0" eaLnBrk="1" hangingPunct="1"/>
            <a:r>
              <a:rPr lang="en-US" sz="2800" dirty="0" smtClean="0">
                <a:latin typeface="Trebuchet MS" charset="0"/>
                <a:ea typeface="ヒラギノ角ゴ ProN W3" charset="0"/>
                <a:cs typeface="ヒラギノ角ゴ ProN W3" charset="0"/>
              </a:rPr>
              <a:t>Decision Powered</a:t>
            </a:r>
          </a:p>
          <a:p>
            <a:pPr indent="0" eaLnBrk="1" hangingPunct="1"/>
            <a:endParaRPr lang="en-US" sz="2800" dirty="0">
              <a:latin typeface="Trebuchet MS" charset="0"/>
              <a:ea typeface="ヒラギノ角ゴ ProN W3" charset="0"/>
              <a:cs typeface="ヒラギノ角ゴ ProN W3" charset="0"/>
            </a:endParaRPr>
          </a:p>
          <a:p>
            <a:pPr indent="0" eaLnBrk="1" hangingPunct="1"/>
            <a:r>
              <a:rPr lang="en-US" sz="2800" dirty="0" smtClean="0">
                <a:latin typeface="Trebuchet MS" charset="0"/>
                <a:ea typeface="ヒラギノ角ゴ ProN W3" charset="0"/>
                <a:cs typeface="ヒラギノ角ゴ ProN W3" charset="0"/>
              </a:rPr>
              <a:t>Quick &amp; Efficient</a:t>
            </a:r>
          </a:p>
          <a:p>
            <a:pPr indent="0" eaLnBrk="1" hangingPunct="1"/>
            <a:endParaRPr lang="en-US" sz="2800" dirty="0">
              <a:latin typeface="Trebuchet MS" charset="0"/>
              <a:ea typeface="ヒラギノ角ゴ ProN W3" charset="0"/>
              <a:cs typeface="ヒラギノ角ゴ ProN W3" charset="0"/>
            </a:endParaRPr>
          </a:p>
          <a:p>
            <a:pPr indent="0" eaLnBrk="1" hangingPunct="1"/>
            <a:r>
              <a:rPr lang="en-US" sz="2800" dirty="0" smtClean="0">
                <a:latin typeface="Trebuchet MS" charset="0"/>
                <a:ea typeface="ヒラギノ角ゴ ProN W3" charset="0"/>
                <a:cs typeface="ヒラギノ角ゴ ProN W3" charset="0"/>
              </a:rPr>
              <a:t>Natural User Experience</a:t>
            </a:r>
          </a:p>
          <a:p>
            <a:pPr indent="0" eaLnBrk="1" hangingPunct="1"/>
            <a:endParaRPr lang="en-US" sz="2800" dirty="0">
              <a:latin typeface="Trebuchet MS" charset="0"/>
              <a:ea typeface="ヒラギノ角ゴ ProN W3" charset="0"/>
              <a:cs typeface="ヒラギノ角ゴ ProN W3" charset="0"/>
            </a:endParaRPr>
          </a:p>
          <a:p>
            <a:pPr indent="0" eaLnBrk="1" hangingPunct="1"/>
            <a:r>
              <a:rPr lang="en-US" sz="2800" dirty="0" smtClean="0">
                <a:latin typeface="Trebuchet MS" charset="0"/>
                <a:ea typeface="ヒラギノ角ゴ ProN W3" charset="0"/>
                <a:cs typeface="ヒラギノ角ゴ ProN W3" charset="0"/>
              </a:rPr>
              <a:t>Instant Information Use</a:t>
            </a:r>
            <a:endParaRPr lang="en-US" sz="2800" dirty="0">
              <a:latin typeface="Trebuchet MS" charset="0"/>
              <a:ea typeface="ヒラギノ角ゴ ProN W3" charset="0"/>
              <a:cs typeface="ヒラギノ角ゴ ProN W3" charset="0"/>
            </a:endParaRPr>
          </a:p>
        </p:txBody>
      </p:sp>
    </p:spTree>
    <p:extLst>
      <p:ext uri="{BB962C8B-B14F-4D97-AF65-F5344CB8AC3E}">
        <p14:creationId xmlns:p14="http://schemas.microsoft.com/office/powerpoint/2010/main" val="840237686"/>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3" name="Picture 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5" name="Picture 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1176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6" name="Picture 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8" name="Rectangle 6"/>
          <p:cNvSpPr>
            <a:spLocks noGrp="1" noChangeArrowheads="1"/>
          </p:cNvSpPr>
          <p:nvPr>
            <p:ph type="title"/>
          </p:nvPr>
        </p:nvSpPr>
        <p:spPr>
          <a:xfrm>
            <a:off x="457200" y="0"/>
            <a:ext cx="8229600" cy="1219200"/>
          </a:xfrm>
        </p:spPr>
        <p:txBody>
          <a:bodyPr rIns="81279"/>
          <a:lstStyle/>
          <a:p>
            <a:pPr eaLnBrk="1" hangingPunct="1"/>
            <a:r>
              <a:rPr lang="en-US" dirty="0" smtClean="0">
                <a:latin typeface="Trebuchet MS Bold" charset="0"/>
                <a:ea typeface="ヒラギノ角ゴ ProN W6" charset="0"/>
                <a:cs typeface="ヒラギノ角ゴ ProN W6" charset="0"/>
              </a:rPr>
              <a:t>Modal Windows</a:t>
            </a:r>
            <a:endParaRPr lang="en-US" dirty="0">
              <a:latin typeface="Trebuchet MS Bold" charset="0"/>
              <a:ea typeface="ヒラギノ角ゴ ProN W6" charset="0"/>
              <a:cs typeface="ヒラギノ角ゴ ProN W6" charset="0"/>
            </a:endParaRPr>
          </a:p>
        </p:txBody>
      </p:sp>
      <p:sp>
        <p:nvSpPr>
          <p:cNvPr id="8" name="Rectangle 7"/>
          <p:cNvSpPr>
            <a:spLocks noGrp="1" noChangeArrowheads="1"/>
          </p:cNvSpPr>
          <p:nvPr>
            <p:ph idx="1"/>
          </p:nvPr>
        </p:nvSpPr>
        <p:spPr>
          <a:xfrm>
            <a:off x="152400" y="1346200"/>
            <a:ext cx="8839200" cy="4749800"/>
          </a:xfrm>
        </p:spPr>
        <p:txBody>
          <a:bodyPr rIns="81279"/>
          <a:lstStyle/>
          <a:p>
            <a:pPr indent="0" eaLnBrk="1" hangingPunct="1"/>
            <a:r>
              <a:rPr lang="en-US" sz="2800" dirty="0" smtClean="0">
                <a:latin typeface="Trebuchet MS" charset="0"/>
                <a:ea typeface="ヒラギノ角ゴ ProN W3" charset="0"/>
                <a:cs typeface="ヒラギノ角ゴ ProN W3" charset="0"/>
              </a:rPr>
              <a:t>Signify separate action</a:t>
            </a:r>
          </a:p>
          <a:p>
            <a:pPr indent="0" eaLnBrk="1" hangingPunct="1"/>
            <a:endParaRPr lang="en-US" sz="2800" dirty="0">
              <a:latin typeface="Trebuchet MS" charset="0"/>
              <a:ea typeface="ヒラギノ角ゴ ProN W3" charset="0"/>
              <a:cs typeface="ヒラギノ角ゴ ProN W3" charset="0"/>
            </a:endParaRPr>
          </a:p>
          <a:p>
            <a:pPr indent="0" eaLnBrk="1" hangingPunct="1"/>
            <a:r>
              <a:rPr lang="en-US" sz="2800" dirty="0" smtClean="0">
                <a:latin typeface="Trebuchet MS" charset="0"/>
                <a:ea typeface="ヒラギノ角ゴ ProN W3" charset="0"/>
                <a:cs typeface="ヒラギノ角ゴ ProN W3" charset="0"/>
              </a:rPr>
              <a:t>Path must lead back to purpose</a:t>
            </a:r>
          </a:p>
          <a:p>
            <a:pPr indent="0" eaLnBrk="1" hangingPunct="1"/>
            <a:endParaRPr lang="en-US" sz="2800" dirty="0">
              <a:latin typeface="Trebuchet MS" charset="0"/>
              <a:ea typeface="ヒラギノ角ゴ ProN W3" charset="0"/>
              <a:cs typeface="ヒラギノ角ゴ ProN W3" charset="0"/>
            </a:endParaRPr>
          </a:p>
          <a:p>
            <a:pPr indent="0" eaLnBrk="1" hangingPunct="1"/>
            <a:r>
              <a:rPr lang="en-US" sz="2800" dirty="0" smtClean="0">
                <a:latin typeface="Trebuchet MS" charset="0"/>
                <a:ea typeface="ヒラギノ角ゴ ProN W3" charset="0"/>
                <a:cs typeface="ヒラギノ角ゴ ProN W3" charset="0"/>
              </a:rPr>
              <a:t>Easy creation &amp; close</a:t>
            </a:r>
          </a:p>
          <a:p>
            <a:pPr indent="0" eaLnBrk="1" hangingPunct="1"/>
            <a:endParaRPr lang="en-US" sz="2800" dirty="0">
              <a:latin typeface="Trebuchet MS" charset="0"/>
              <a:ea typeface="ヒラギノ角ゴ ProN W3" charset="0"/>
              <a:cs typeface="ヒラギノ角ゴ ProN W3" charset="0"/>
            </a:endParaRPr>
          </a:p>
          <a:p>
            <a:pPr indent="0" eaLnBrk="1" hangingPunct="1"/>
            <a:r>
              <a:rPr lang="en-US" sz="2800" dirty="0" smtClean="0">
                <a:latin typeface="Trebuchet MS" charset="0"/>
                <a:ea typeface="ヒラギノ角ゴ ProN W3" charset="0"/>
                <a:cs typeface="ヒラギノ角ゴ ProN W3" charset="0"/>
              </a:rPr>
              <a:t>Expected “inconvenience”</a:t>
            </a:r>
          </a:p>
          <a:p>
            <a:pPr indent="0" eaLnBrk="1" hangingPunct="1"/>
            <a:endParaRPr lang="en-US" sz="2800" dirty="0">
              <a:latin typeface="Trebuchet MS" charset="0"/>
              <a:ea typeface="ヒラギノ角ゴ ProN W3" charset="0"/>
              <a:cs typeface="ヒラギノ角ゴ ProN W3" charset="0"/>
            </a:endParaRPr>
          </a:p>
        </p:txBody>
      </p:sp>
    </p:spTree>
    <p:extLst>
      <p:ext uri="{BB962C8B-B14F-4D97-AF65-F5344CB8AC3E}">
        <p14:creationId xmlns:p14="http://schemas.microsoft.com/office/powerpoint/2010/main" val="3911867463"/>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3" name="Picture 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5" name="Picture 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1176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6" name="Picture 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8" name="Rectangle 6"/>
          <p:cNvSpPr>
            <a:spLocks noGrp="1" noChangeArrowheads="1"/>
          </p:cNvSpPr>
          <p:nvPr>
            <p:ph type="title"/>
          </p:nvPr>
        </p:nvSpPr>
        <p:spPr>
          <a:xfrm>
            <a:off x="457200" y="0"/>
            <a:ext cx="8229600" cy="1219200"/>
          </a:xfrm>
        </p:spPr>
        <p:txBody>
          <a:bodyPr rIns="81279"/>
          <a:lstStyle/>
          <a:p>
            <a:pPr eaLnBrk="1" hangingPunct="1"/>
            <a:r>
              <a:rPr lang="en-US" dirty="0" smtClean="0">
                <a:latin typeface="Trebuchet MS Bold" charset="0"/>
                <a:ea typeface="ヒラギノ角ゴ ProN W6" charset="0"/>
                <a:cs typeface="ヒラギノ角ゴ ProN W6" charset="0"/>
              </a:rPr>
              <a:t>Window Navigation</a:t>
            </a:r>
            <a:endParaRPr lang="en-US" dirty="0">
              <a:latin typeface="Trebuchet MS Bold" charset="0"/>
              <a:ea typeface="ヒラギノ角ゴ ProN W6" charset="0"/>
              <a:cs typeface="ヒラギノ角ゴ ProN W6" charset="0"/>
            </a:endParaRPr>
          </a:p>
        </p:txBody>
      </p:sp>
      <p:sp>
        <p:nvSpPr>
          <p:cNvPr id="8" name="Rectangle 7"/>
          <p:cNvSpPr>
            <a:spLocks noGrp="1" noChangeArrowheads="1"/>
          </p:cNvSpPr>
          <p:nvPr>
            <p:ph idx="1"/>
          </p:nvPr>
        </p:nvSpPr>
        <p:spPr>
          <a:xfrm>
            <a:off x="152400" y="2514600"/>
            <a:ext cx="8839200" cy="1244600"/>
          </a:xfrm>
        </p:spPr>
        <p:txBody>
          <a:bodyPr rIns="81279"/>
          <a:lstStyle/>
          <a:p>
            <a:pPr indent="0" eaLnBrk="1" hangingPunct="1"/>
            <a:r>
              <a:rPr lang="en-US" sz="2800" dirty="0" smtClean="0">
                <a:latin typeface="Trebuchet MS" charset="0"/>
                <a:ea typeface="ヒラギノ角ゴ ProN W3" charset="0"/>
                <a:cs typeface="ヒラギノ角ゴ ProN W3" charset="0"/>
              </a:rPr>
              <a:t>Remember your MVP</a:t>
            </a:r>
          </a:p>
          <a:p>
            <a:pPr indent="0" eaLnBrk="1" hangingPunct="1"/>
            <a:r>
              <a:rPr lang="en-US" sz="1800" dirty="0" smtClean="0">
                <a:latin typeface="Trebuchet MS" charset="0"/>
                <a:ea typeface="ヒラギノ角ゴ ProN W3" charset="0"/>
                <a:cs typeface="ヒラギノ角ゴ ProN W3" charset="0"/>
              </a:rPr>
              <a:t>(Minimum Viable Product)</a:t>
            </a:r>
            <a:endParaRPr lang="en-US" sz="1800" dirty="0">
              <a:latin typeface="Trebuchet MS" charset="0"/>
              <a:ea typeface="ヒラギノ角ゴ ProN W3" charset="0"/>
              <a:cs typeface="ヒラギノ角ゴ ProN W3" charset="0"/>
            </a:endParaRPr>
          </a:p>
        </p:txBody>
      </p:sp>
      <p:pic>
        <p:nvPicPr>
          <p:cNvPr id="4" name="Picture 3"/>
          <p:cNvPicPr>
            <a:picLocks noChangeAspect="1"/>
          </p:cNvPicPr>
          <p:nvPr/>
        </p:nvPicPr>
        <p:blipFill>
          <a:blip r:embed="rId5"/>
          <a:stretch>
            <a:fillRect/>
          </a:stretch>
        </p:blipFill>
        <p:spPr>
          <a:xfrm>
            <a:off x="4495799" y="1447800"/>
            <a:ext cx="4340551" cy="4038600"/>
          </a:xfrm>
          <a:prstGeom prst="rect">
            <a:avLst/>
          </a:prstGeom>
        </p:spPr>
      </p:pic>
      <p:sp>
        <p:nvSpPr>
          <p:cNvPr id="5" name="TextBox 4"/>
          <p:cNvSpPr txBox="1"/>
          <p:nvPr/>
        </p:nvSpPr>
        <p:spPr>
          <a:xfrm>
            <a:off x="4419600" y="5791200"/>
            <a:ext cx="4570507" cy="246221"/>
          </a:xfrm>
          <a:prstGeom prst="rect">
            <a:avLst/>
          </a:prstGeom>
          <a:noFill/>
        </p:spPr>
        <p:txBody>
          <a:bodyPr wrap="none" rtlCol="0">
            <a:spAutoFit/>
          </a:bodyPr>
          <a:lstStyle/>
          <a:p>
            <a:r>
              <a:rPr lang="en-US" sz="1000" dirty="0" smtClean="0"/>
              <a:t>From </a:t>
            </a:r>
            <a:r>
              <a:rPr lang="fr-FR" sz="1000" dirty="0"/>
              <a:t>http://</a:t>
            </a:r>
            <a:r>
              <a:rPr lang="fr-FR" sz="1000" dirty="0" err="1"/>
              <a:t>mcrubioux.wordpress.com</a:t>
            </a:r>
            <a:r>
              <a:rPr lang="fr-FR" sz="1000" dirty="0"/>
              <a:t>/2011/03/09/mobile-</a:t>
            </a:r>
            <a:r>
              <a:rPr lang="fr-FR" sz="1000" dirty="0" err="1"/>
              <a:t>app</a:t>
            </a:r>
            <a:r>
              <a:rPr lang="fr-FR" sz="1000" dirty="0"/>
              <a:t>-</a:t>
            </a:r>
            <a:r>
              <a:rPr lang="fr-FR" sz="1000" dirty="0" err="1"/>
              <a:t>ux</a:t>
            </a:r>
            <a:r>
              <a:rPr lang="fr-FR" sz="1000" dirty="0"/>
              <a:t>-design/</a:t>
            </a:r>
            <a:endParaRPr lang="en-US" sz="1000" dirty="0"/>
          </a:p>
        </p:txBody>
      </p:sp>
      <p:sp>
        <p:nvSpPr>
          <p:cNvPr id="6" name="TextBox 5"/>
          <p:cNvSpPr txBox="1"/>
          <p:nvPr/>
        </p:nvSpPr>
        <p:spPr>
          <a:xfrm>
            <a:off x="381000" y="4191000"/>
            <a:ext cx="3878097" cy="369332"/>
          </a:xfrm>
          <a:prstGeom prst="rect">
            <a:avLst/>
          </a:prstGeom>
          <a:noFill/>
        </p:spPr>
        <p:txBody>
          <a:bodyPr wrap="none" rtlCol="0">
            <a:spAutoFit/>
          </a:bodyPr>
          <a:lstStyle/>
          <a:p>
            <a:r>
              <a:rPr lang="en-US" sz="1800" dirty="0" smtClean="0">
                <a:solidFill>
                  <a:srgbClr val="122956"/>
                </a:solidFill>
              </a:rPr>
              <a:t>Pen and paper are your best friend!</a:t>
            </a:r>
            <a:endParaRPr lang="en-US" sz="1800" dirty="0">
              <a:solidFill>
                <a:srgbClr val="122956"/>
              </a:solidFill>
            </a:endParaRPr>
          </a:p>
        </p:txBody>
      </p:sp>
    </p:spTree>
    <p:extLst>
      <p:ext uri="{BB962C8B-B14F-4D97-AF65-F5344CB8AC3E}">
        <p14:creationId xmlns:p14="http://schemas.microsoft.com/office/powerpoint/2010/main" val="637984609"/>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89" name="Picture 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0" name="Picture 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1176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1" name="Picture 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2" name="Rectangle 6"/>
          <p:cNvSpPr>
            <a:spLocks noGrp="1" noChangeArrowheads="1"/>
          </p:cNvSpPr>
          <p:nvPr>
            <p:ph type="title"/>
          </p:nvPr>
        </p:nvSpPr>
        <p:spPr>
          <a:xfrm>
            <a:off x="457200" y="0"/>
            <a:ext cx="8229600" cy="1219200"/>
          </a:xfrm>
        </p:spPr>
        <p:txBody>
          <a:bodyPr rIns="81279"/>
          <a:lstStyle/>
          <a:p>
            <a:pPr eaLnBrk="1" hangingPunct="1"/>
            <a:r>
              <a:rPr lang="en-US" dirty="0">
                <a:latin typeface="Trebuchet MS Bold" charset="0"/>
                <a:ea typeface="ヒラギノ角ゴ ProN W6" charset="0"/>
                <a:cs typeface="ヒラギノ角ゴ ProN W6" charset="0"/>
              </a:rPr>
              <a:t>Agenda</a:t>
            </a:r>
          </a:p>
        </p:txBody>
      </p:sp>
      <p:sp>
        <p:nvSpPr>
          <p:cNvPr id="12293" name="Rectangle 7"/>
          <p:cNvSpPr>
            <a:spLocks noGrp="1" noChangeArrowheads="1"/>
          </p:cNvSpPr>
          <p:nvPr>
            <p:ph idx="1"/>
          </p:nvPr>
        </p:nvSpPr>
        <p:spPr>
          <a:xfrm>
            <a:off x="152400" y="1346200"/>
            <a:ext cx="8229600" cy="5359400"/>
          </a:xfrm>
        </p:spPr>
        <p:txBody>
          <a:bodyPr rIns="81279"/>
          <a:lstStyle/>
          <a:p>
            <a:pPr indent="0" eaLnBrk="1" hangingPunct="1"/>
            <a:r>
              <a:rPr lang="en-US" dirty="0" smtClean="0">
                <a:latin typeface="Trebuchet MS" charset="0"/>
                <a:ea typeface="ヒラギノ角ゴ ProN W3" charset="0"/>
                <a:cs typeface="ヒラギノ角ゴ ProN W3" charset="0"/>
              </a:rPr>
              <a:t>The basics of UI/UX</a:t>
            </a:r>
          </a:p>
          <a:p>
            <a:pPr indent="0" eaLnBrk="1" hangingPunct="1"/>
            <a:endParaRPr lang="en-US" dirty="0">
              <a:latin typeface="Trebuchet MS" charset="0"/>
              <a:ea typeface="ヒラギノ角ゴ ProN W3" charset="0"/>
              <a:cs typeface="ヒラギノ角ゴ ProN W3" charset="0"/>
            </a:endParaRPr>
          </a:p>
          <a:p>
            <a:pPr indent="0" eaLnBrk="1" hangingPunct="1"/>
            <a:r>
              <a:rPr lang="en-US" dirty="0" smtClean="0">
                <a:latin typeface="Trebuchet MS" charset="0"/>
                <a:ea typeface="ヒラギノ角ゴ ProN W3" charset="0"/>
                <a:cs typeface="ヒラギノ角ゴ ProN W3" charset="0"/>
              </a:rPr>
              <a:t>The inputs that you have available</a:t>
            </a:r>
          </a:p>
          <a:p>
            <a:pPr indent="0" eaLnBrk="1" hangingPunct="1"/>
            <a:endParaRPr lang="en-US" dirty="0">
              <a:latin typeface="Trebuchet MS" charset="0"/>
              <a:ea typeface="ヒラギノ角ゴ ProN W3" charset="0"/>
              <a:cs typeface="ヒラギノ角ゴ ProN W3" charset="0"/>
            </a:endParaRPr>
          </a:p>
          <a:p>
            <a:pPr indent="0" eaLnBrk="1" hangingPunct="1"/>
            <a:r>
              <a:rPr lang="en-US" dirty="0" smtClean="0">
                <a:latin typeface="Trebuchet MS" charset="0"/>
                <a:ea typeface="ヒラギノ角ゴ ProN W3" charset="0"/>
                <a:cs typeface="ヒラギノ角ゴ ProN W3" charset="0"/>
              </a:rPr>
              <a:t>Navigation for the user</a:t>
            </a:r>
          </a:p>
          <a:p>
            <a:pPr indent="0" eaLnBrk="1" hangingPunct="1"/>
            <a:endParaRPr lang="en-US" dirty="0">
              <a:latin typeface="Trebuchet MS" charset="0"/>
              <a:ea typeface="ヒラギノ角ゴ ProN W3" charset="0"/>
              <a:cs typeface="ヒラギノ角ゴ ProN W3" charset="0"/>
            </a:endParaRPr>
          </a:p>
          <a:p>
            <a:pPr indent="0" eaLnBrk="1" hangingPunct="1"/>
            <a:r>
              <a:rPr lang="en-US" dirty="0" smtClean="0">
                <a:latin typeface="Trebuchet MS" charset="0"/>
                <a:ea typeface="ヒラギノ角ゴ ProN W3" charset="0"/>
                <a:cs typeface="ヒラギノ角ゴ ProN W3" charset="0"/>
              </a:rPr>
              <a:t>Providing feedback</a:t>
            </a:r>
          </a:p>
          <a:p>
            <a:pPr indent="0" eaLnBrk="1" hangingPunct="1"/>
            <a:endParaRPr lang="en-US" dirty="0">
              <a:latin typeface="Trebuchet MS" charset="0"/>
              <a:ea typeface="ヒラギノ角ゴ ProN W3" charset="0"/>
              <a:cs typeface="ヒラギノ角ゴ ProN W3" charset="0"/>
            </a:endParaRPr>
          </a:p>
          <a:p>
            <a:pPr indent="0" eaLnBrk="1" hangingPunct="1"/>
            <a:r>
              <a:rPr lang="en-US" dirty="0" smtClean="0">
                <a:latin typeface="Trebuchet MS" charset="0"/>
                <a:ea typeface="ヒラギノ角ゴ ProN W3" charset="0"/>
                <a:cs typeface="ヒラギノ角ゴ ProN W3" charset="0"/>
              </a:rPr>
              <a:t>Tools for good design</a:t>
            </a:r>
          </a:p>
          <a:p>
            <a:pPr indent="0" eaLnBrk="1" hangingPunct="1"/>
            <a:endParaRPr lang="en-US" dirty="0">
              <a:latin typeface="Trebuchet MS" charset="0"/>
              <a:ea typeface="ヒラギノ角ゴ ProN W3" charset="0"/>
              <a:cs typeface="ヒラギノ角ゴ ProN W3" charset="0"/>
            </a:endParaRPr>
          </a:p>
          <a:p>
            <a:pPr indent="0" eaLnBrk="1" hangingPunct="1"/>
            <a:r>
              <a:rPr lang="en-US" dirty="0" smtClean="0">
                <a:latin typeface="Trebuchet MS" charset="0"/>
                <a:ea typeface="ヒラギノ角ゴ ProN W3" charset="0"/>
                <a:cs typeface="ヒラギノ角ゴ ProN W3" charset="0"/>
              </a:rPr>
              <a:t>Rapid development and testing</a:t>
            </a:r>
            <a:endParaRPr lang="en-US" dirty="0">
              <a:latin typeface="Trebuchet MS" charset="0"/>
              <a:ea typeface="ヒラギノ角ゴ ProN W3" charset="0"/>
              <a:cs typeface="ヒラギノ角ゴ ProN W3" charset="0"/>
            </a:endParaRPr>
          </a:p>
        </p:txBody>
      </p:sp>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5" name="Picture 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6" name="Rectangle 5"/>
          <p:cNvSpPr>
            <a:spLocks noGrp="1" noChangeArrowheads="1"/>
          </p:cNvSpPr>
          <p:nvPr>
            <p:ph type="ctrTitle" idx="4294967295"/>
          </p:nvPr>
        </p:nvSpPr>
        <p:spPr>
          <a:xfrm>
            <a:off x="685800" y="2317750"/>
            <a:ext cx="7772400" cy="1470025"/>
          </a:xfrm>
        </p:spPr>
        <p:txBody>
          <a:bodyPr rIns="81279"/>
          <a:lstStyle/>
          <a:p>
            <a:pPr algn="ctr" eaLnBrk="1" hangingPunct="1"/>
            <a:r>
              <a:rPr lang="en-US" sz="3600" dirty="0" smtClean="0">
                <a:solidFill>
                  <a:srgbClr val="122956"/>
                </a:solidFill>
                <a:latin typeface="Trebuchet MS Bold Italic" charset="0"/>
                <a:ea typeface="ヒラギノ角ゴ ProN W6" charset="0"/>
                <a:cs typeface="ヒラギノ角ゴ ProN W6" charset="0"/>
                <a:sym typeface="Trebuchet MS Bold Italic" charset="0"/>
              </a:rPr>
              <a:t>Indication &amp; Status</a:t>
            </a:r>
            <a:endParaRPr lang="en-US" sz="1400" dirty="0">
              <a:solidFill>
                <a:srgbClr val="122956"/>
              </a:solidFill>
              <a:latin typeface="Trebuchet MS Bold Italic" charset="0"/>
              <a:ea typeface="ヒラギノ角ゴ ProN W6" charset="0"/>
              <a:cs typeface="ヒラギノ角ゴ ProN W6" charset="0"/>
              <a:sym typeface="Trebuchet MS Bold Italic" charset="0"/>
            </a:endParaRPr>
          </a:p>
        </p:txBody>
      </p:sp>
    </p:spTree>
    <p:extLst>
      <p:ext uri="{BB962C8B-B14F-4D97-AF65-F5344CB8AC3E}">
        <p14:creationId xmlns:p14="http://schemas.microsoft.com/office/powerpoint/2010/main" val="1107549264"/>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3" name="Picture 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5" name="Picture 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1176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6" name="Picture 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8" name="Rectangle 6"/>
          <p:cNvSpPr>
            <a:spLocks noGrp="1" noChangeArrowheads="1"/>
          </p:cNvSpPr>
          <p:nvPr>
            <p:ph type="title"/>
          </p:nvPr>
        </p:nvSpPr>
        <p:spPr>
          <a:xfrm>
            <a:off x="457200" y="0"/>
            <a:ext cx="8229600" cy="1219200"/>
          </a:xfrm>
        </p:spPr>
        <p:txBody>
          <a:bodyPr rIns="81279"/>
          <a:lstStyle/>
          <a:p>
            <a:pPr eaLnBrk="1" hangingPunct="1"/>
            <a:r>
              <a:rPr lang="en-US" dirty="0" smtClean="0">
                <a:latin typeface="Trebuchet MS Bold" charset="0"/>
                <a:ea typeface="ヒラギノ角ゴ ProN W6" charset="0"/>
                <a:cs typeface="ヒラギノ角ゴ ProN W6" charset="0"/>
              </a:rPr>
              <a:t>Loading Indicators</a:t>
            </a:r>
            <a:endParaRPr lang="en-US" dirty="0">
              <a:latin typeface="Trebuchet MS Bold" charset="0"/>
              <a:ea typeface="ヒラギノ角ゴ ProN W6" charset="0"/>
              <a:cs typeface="ヒラギノ角ゴ ProN W6" charset="0"/>
            </a:endParaRPr>
          </a:p>
        </p:txBody>
      </p:sp>
      <p:sp>
        <p:nvSpPr>
          <p:cNvPr id="8" name="Rectangle 7"/>
          <p:cNvSpPr>
            <a:spLocks noGrp="1" noChangeArrowheads="1"/>
          </p:cNvSpPr>
          <p:nvPr>
            <p:ph idx="1"/>
          </p:nvPr>
        </p:nvSpPr>
        <p:spPr>
          <a:xfrm>
            <a:off x="152400" y="1346200"/>
            <a:ext cx="8839200" cy="4749800"/>
          </a:xfrm>
        </p:spPr>
        <p:txBody>
          <a:bodyPr rIns="81279"/>
          <a:lstStyle/>
          <a:p>
            <a:pPr indent="0" eaLnBrk="1" hangingPunct="1"/>
            <a:r>
              <a:rPr lang="en-US" sz="2800" dirty="0" smtClean="0">
                <a:latin typeface="Trebuchet MS" charset="0"/>
                <a:ea typeface="ヒラギノ角ゴ ProN W3" charset="0"/>
                <a:cs typeface="ヒラギノ角ゴ ProN W3" charset="0"/>
              </a:rPr>
              <a:t>Provide feedback to user</a:t>
            </a:r>
          </a:p>
          <a:p>
            <a:pPr indent="0" eaLnBrk="1" hangingPunct="1"/>
            <a:endParaRPr lang="en-US" sz="2800" dirty="0">
              <a:latin typeface="Trebuchet MS" charset="0"/>
              <a:ea typeface="ヒラギノ角ゴ ProN W3" charset="0"/>
              <a:cs typeface="ヒラギノ角ゴ ProN W3" charset="0"/>
            </a:endParaRPr>
          </a:p>
          <a:p>
            <a:pPr indent="0" eaLnBrk="1" hangingPunct="1"/>
            <a:r>
              <a:rPr lang="en-US" sz="2800" dirty="0" smtClean="0">
                <a:latin typeface="Trebuchet MS" charset="0"/>
                <a:ea typeface="ヒラギノ角ゴ ProN W3" charset="0"/>
                <a:cs typeface="ヒラギノ角ゴ ProN W3" charset="0"/>
              </a:rPr>
              <a:t>Provide information</a:t>
            </a:r>
          </a:p>
          <a:p>
            <a:pPr indent="0" eaLnBrk="1" hangingPunct="1"/>
            <a:endParaRPr lang="en-US" sz="2800" dirty="0">
              <a:latin typeface="Trebuchet MS" charset="0"/>
              <a:ea typeface="ヒラギノ角ゴ ProN W3" charset="0"/>
              <a:cs typeface="ヒラギノ角ゴ ProN W3" charset="0"/>
            </a:endParaRPr>
          </a:p>
          <a:p>
            <a:pPr indent="0" eaLnBrk="1" hangingPunct="1"/>
            <a:r>
              <a:rPr lang="en-US" sz="2800" dirty="0" smtClean="0">
                <a:latin typeface="Trebuchet MS" charset="0"/>
                <a:ea typeface="ヒラギノ角ゴ ProN W3" charset="0"/>
                <a:cs typeface="ヒラギノ角ゴ ProN W3" charset="0"/>
              </a:rPr>
              <a:t>Show progress</a:t>
            </a:r>
          </a:p>
          <a:p>
            <a:pPr indent="0" eaLnBrk="1" hangingPunct="1"/>
            <a:endParaRPr lang="en-US" sz="2800" dirty="0">
              <a:latin typeface="Trebuchet MS" charset="0"/>
              <a:ea typeface="ヒラギノ角ゴ ProN W3" charset="0"/>
              <a:cs typeface="ヒラギノ角ゴ ProN W3" charset="0"/>
            </a:endParaRPr>
          </a:p>
          <a:p>
            <a:pPr indent="0" eaLnBrk="1" hangingPunct="1"/>
            <a:r>
              <a:rPr lang="en-US" sz="2800" dirty="0" smtClean="0">
                <a:latin typeface="Trebuchet MS" charset="0"/>
                <a:ea typeface="ヒラギノ角ゴ ProN W3" charset="0"/>
                <a:cs typeface="ヒラギノ角ゴ ProN W3" charset="0"/>
              </a:rPr>
              <a:t>Pass/Fail</a:t>
            </a:r>
          </a:p>
          <a:p>
            <a:pPr indent="0" eaLnBrk="1" hangingPunct="1"/>
            <a:endParaRPr lang="en-US" sz="2800" dirty="0">
              <a:latin typeface="Trebuchet MS" charset="0"/>
              <a:ea typeface="ヒラギノ角ゴ ProN W3" charset="0"/>
              <a:cs typeface="ヒラギノ角ゴ ProN W3" charset="0"/>
            </a:endParaRPr>
          </a:p>
        </p:txBody>
      </p:sp>
    </p:spTree>
    <p:extLst>
      <p:ext uri="{BB962C8B-B14F-4D97-AF65-F5344CB8AC3E}">
        <p14:creationId xmlns:p14="http://schemas.microsoft.com/office/powerpoint/2010/main" val="1342361168"/>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3" name="Picture 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5" name="Picture 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1176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6" name="Picture 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8" name="Rectangle 6"/>
          <p:cNvSpPr>
            <a:spLocks noGrp="1" noChangeArrowheads="1"/>
          </p:cNvSpPr>
          <p:nvPr>
            <p:ph type="title"/>
          </p:nvPr>
        </p:nvSpPr>
        <p:spPr>
          <a:xfrm>
            <a:off x="457200" y="0"/>
            <a:ext cx="8229600" cy="1219200"/>
          </a:xfrm>
        </p:spPr>
        <p:txBody>
          <a:bodyPr rIns="81279"/>
          <a:lstStyle/>
          <a:p>
            <a:pPr eaLnBrk="1" hangingPunct="1"/>
            <a:r>
              <a:rPr lang="en-US" dirty="0" smtClean="0">
                <a:latin typeface="Trebuchet MS Bold" charset="0"/>
                <a:ea typeface="ヒラギノ角ゴ ProN W6" charset="0"/>
                <a:cs typeface="ヒラギノ角ゴ ProN W6" charset="0"/>
              </a:rPr>
              <a:t>Feedback</a:t>
            </a:r>
            <a:endParaRPr lang="en-US" dirty="0">
              <a:latin typeface="Trebuchet MS Bold" charset="0"/>
              <a:ea typeface="ヒラギノ角ゴ ProN W6" charset="0"/>
              <a:cs typeface="ヒラギノ角ゴ ProN W6" charset="0"/>
            </a:endParaRPr>
          </a:p>
        </p:txBody>
      </p:sp>
      <p:sp>
        <p:nvSpPr>
          <p:cNvPr id="8" name="Rectangle 7"/>
          <p:cNvSpPr>
            <a:spLocks noGrp="1" noChangeArrowheads="1"/>
          </p:cNvSpPr>
          <p:nvPr>
            <p:ph idx="1"/>
          </p:nvPr>
        </p:nvSpPr>
        <p:spPr>
          <a:xfrm>
            <a:off x="152400" y="1346200"/>
            <a:ext cx="8839200" cy="4749800"/>
          </a:xfrm>
        </p:spPr>
        <p:txBody>
          <a:bodyPr rIns="81279"/>
          <a:lstStyle/>
          <a:p>
            <a:pPr indent="0" eaLnBrk="1" hangingPunct="1"/>
            <a:r>
              <a:rPr lang="en-US" sz="2800" dirty="0" smtClean="0">
                <a:latin typeface="Trebuchet MS" charset="0"/>
                <a:ea typeface="ヒラギノ角ゴ ProN W3" charset="0"/>
                <a:cs typeface="ヒラギノ角ゴ ProN W3" charset="0"/>
              </a:rPr>
              <a:t>Alerts are ok</a:t>
            </a:r>
          </a:p>
          <a:p>
            <a:pPr indent="0" eaLnBrk="1" hangingPunct="1"/>
            <a:endParaRPr lang="en-US" sz="2800" dirty="0">
              <a:latin typeface="Trebuchet MS" charset="0"/>
              <a:ea typeface="ヒラギノ角ゴ ProN W3" charset="0"/>
              <a:cs typeface="ヒラギノ角ゴ ProN W3" charset="0"/>
            </a:endParaRPr>
          </a:p>
          <a:p>
            <a:pPr indent="0" eaLnBrk="1" hangingPunct="1"/>
            <a:r>
              <a:rPr lang="en-US" sz="2800" dirty="0" smtClean="0">
                <a:latin typeface="Trebuchet MS" charset="0"/>
                <a:ea typeface="ヒラギノ角ゴ ProN W3" charset="0"/>
                <a:cs typeface="ヒラギノ角ゴ ProN W3" charset="0"/>
              </a:rPr>
              <a:t>Action screens are good</a:t>
            </a:r>
          </a:p>
          <a:p>
            <a:pPr indent="0" eaLnBrk="1" hangingPunct="1"/>
            <a:endParaRPr lang="en-US" sz="2800" dirty="0">
              <a:latin typeface="Trebuchet MS" charset="0"/>
              <a:ea typeface="ヒラギノ角ゴ ProN W3" charset="0"/>
              <a:cs typeface="ヒラギノ角ゴ ProN W3" charset="0"/>
            </a:endParaRPr>
          </a:p>
          <a:p>
            <a:pPr indent="0" eaLnBrk="1" hangingPunct="1"/>
            <a:r>
              <a:rPr lang="en-US" sz="2800" dirty="0" smtClean="0">
                <a:latin typeface="Trebuchet MS" charset="0"/>
                <a:ea typeface="ヒラギノ角ゴ ProN W3" charset="0"/>
                <a:cs typeface="ヒラギノ角ゴ ProN W3" charset="0"/>
              </a:rPr>
              <a:t>Active results are best</a:t>
            </a:r>
          </a:p>
          <a:p>
            <a:pPr indent="0" eaLnBrk="1" hangingPunct="1"/>
            <a:endParaRPr lang="en-US" sz="2800" dirty="0">
              <a:latin typeface="Trebuchet MS" charset="0"/>
              <a:ea typeface="ヒラギノ角ゴ ProN W3" charset="0"/>
              <a:cs typeface="ヒラギノ角ゴ ProN W3" charset="0"/>
            </a:endParaRPr>
          </a:p>
        </p:txBody>
      </p:sp>
    </p:spTree>
    <p:extLst>
      <p:ext uri="{BB962C8B-B14F-4D97-AF65-F5344CB8AC3E}">
        <p14:creationId xmlns:p14="http://schemas.microsoft.com/office/powerpoint/2010/main" val="1398957621"/>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3" name="Picture 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5" name="Picture 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1176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6" name="Picture 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8" name="Rectangle 6"/>
          <p:cNvSpPr>
            <a:spLocks noGrp="1" noChangeArrowheads="1"/>
          </p:cNvSpPr>
          <p:nvPr>
            <p:ph type="title"/>
          </p:nvPr>
        </p:nvSpPr>
        <p:spPr>
          <a:xfrm>
            <a:off x="457200" y="0"/>
            <a:ext cx="8229600" cy="1219200"/>
          </a:xfrm>
        </p:spPr>
        <p:txBody>
          <a:bodyPr rIns="81279"/>
          <a:lstStyle/>
          <a:p>
            <a:pPr eaLnBrk="1" hangingPunct="1"/>
            <a:r>
              <a:rPr lang="en-US" dirty="0" smtClean="0">
                <a:latin typeface="Trebuchet MS Bold" charset="0"/>
                <a:ea typeface="ヒラギノ角ゴ ProN W6" charset="0"/>
                <a:cs typeface="ヒラギノ角ゴ ProN W6" charset="0"/>
              </a:rPr>
              <a:t>Don’t Over Dialog</a:t>
            </a:r>
            <a:endParaRPr lang="en-US" dirty="0">
              <a:latin typeface="Trebuchet MS Bold" charset="0"/>
              <a:ea typeface="ヒラギノ角ゴ ProN W6" charset="0"/>
              <a:cs typeface="ヒラギノ角ゴ ProN W6" charset="0"/>
            </a:endParaRPr>
          </a:p>
        </p:txBody>
      </p:sp>
      <p:sp>
        <p:nvSpPr>
          <p:cNvPr id="8" name="Rectangle 7"/>
          <p:cNvSpPr>
            <a:spLocks noGrp="1" noChangeArrowheads="1"/>
          </p:cNvSpPr>
          <p:nvPr>
            <p:ph idx="1"/>
          </p:nvPr>
        </p:nvSpPr>
        <p:spPr>
          <a:xfrm>
            <a:off x="152400" y="1346200"/>
            <a:ext cx="8839200" cy="4749800"/>
          </a:xfrm>
        </p:spPr>
        <p:txBody>
          <a:bodyPr rIns="81279"/>
          <a:lstStyle/>
          <a:p>
            <a:pPr indent="0" eaLnBrk="1" hangingPunct="1"/>
            <a:r>
              <a:rPr lang="en-US" sz="2800" dirty="0" smtClean="0">
                <a:latin typeface="Trebuchet MS" charset="0"/>
                <a:ea typeface="ヒラギノ角ゴ ProN W3" charset="0"/>
                <a:cs typeface="ヒラギノ角ゴ ProN W3" charset="0"/>
              </a:rPr>
              <a:t>Only provide it when necessary</a:t>
            </a:r>
          </a:p>
          <a:p>
            <a:pPr indent="0" eaLnBrk="1" hangingPunct="1"/>
            <a:endParaRPr lang="en-US" sz="2800" dirty="0">
              <a:latin typeface="Trebuchet MS" charset="0"/>
              <a:ea typeface="ヒラギノ角ゴ ProN W3" charset="0"/>
              <a:cs typeface="ヒラギノ角ゴ ProN W3" charset="0"/>
            </a:endParaRPr>
          </a:p>
          <a:p>
            <a:pPr indent="0" eaLnBrk="1" hangingPunct="1"/>
            <a:r>
              <a:rPr lang="en-US" sz="2800" dirty="0" smtClean="0">
                <a:latin typeface="Trebuchet MS" charset="0"/>
                <a:ea typeface="ヒラギノ角ゴ ProN W3" charset="0"/>
                <a:cs typeface="ヒラギノ角ゴ ProN W3" charset="0"/>
              </a:rPr>
              <a:t>Don’t remind me constantly</a:t>
            </a:r>
          </a:p>
          <a:p>
            <a:pPr indent="0" eaLnBrk="1" hangingPunct="1"/>
            <a:endParaRPr lang="en-US" sz="2800" dirty="0">
              <a:latin typeface="Trebuchet MS" charset="0"/>
              <a:ea typeface="ヒラギノ角ゴ ProN W3" charset="0"/>
              <a:cs typeface="ヒラギノ角ゴ ProN W3" charset="0"/>
            </a:endParaRPr>
          </a:p>
          <a:p>
            <a:pPr indent="0" eaLnBrk="1" hangingPunct="1"/>
            <a:r>
              <a:rPr lang="en-US" sz="2800" dirty="0" smtClean="0">
                <a:latin typeface="Trebuchet MS" charset="0"/>
                <a:ea typeface="ヒラギノ角ゴ ProN W3" charset="0"/>
                <a:cs typeface="ヒラギノ角ゴ ProN W3" charset="0"/>
              </a:rPr>
              <a:t>Avoid repetitive loops</a:t>
            </a:r>
          </a:p>
        </p:txBody>
      </p:sp>
    </p:spTree>
    <p:extLst>
      <p:ext uri="{BB962C8B-B14F-4D97-AF65-F5344CB8AC3E}">
        <p14:creationId xmlns:p14="http://schemas.microsoft.com/office/powerpoint/2010/main" val="2883410435"/>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3" name="Picture 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5" name="Picture 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1176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6" name="Picture 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8" name="Rectangle 6"/>
          <p:cNvSpPr>
            <a:spLocks noGrp="1" noChangeArrowheads="1"/>
          </p:cNvSpPr>
          <p:nvPr>
            <p:ph type="title"/>
          </p:nvPr>
        </p:nvSpPr>
        <p:spPr>
          <a:xfrm>
            <a:off x="457200" y="0"/>
            <a:ext cx="8229600" cy="1219200"/>
          </a:xfrm>
        </p:spPr>
        <p:txBody>
          <a:bodyPr rIns="81279"/>
          <a:lstStyle/>
          <a:p>
            <a:pPr eaLnBrk="1" hangingPunct="1"/>
            <a:r>
              <a:rPr lang="en-US" dirty="0" smtClean="0">
                <a:latin typeface="Trebuchet MS Bold" charset="0"/>
                <a:ea typeface="ヒラギノ角ゴ ProN W6" charset="0"/>
                <a:cs typeface="ヒラギノ角ゴ ProN W6" charset="0"/>
              </a:rPr>
              <a:t>Don’t Over Inform</a:t>
            </a:r>
            <a:endParaRPr lang="en-US" dirty="0">
              <a:latin typeface="Trebuchet MS Bold" charset="0"/>
              <a:ea typeface="ヒラギノ角ゴ ProN W6" charset="0"/>
              <a:cs typeface="ヒラギノ角ゴ ProN W6" charset="0"/>
            </a:endParaRPr>
          </a:p>
        </p:txBody>
      </p:sp>
      <p:sp>
        <p:nvSpPr>
          <p:cNvPr id="8" name="Rectangle 7"/>
          <p:cNvSpPr>
            <a:spLocks noGrp="1" noChangeArrowheads="1"/>
          </p:cNvSpPr>
          <p:nvPr>
            <p:ph idx="1"/>
          </p:nvPr>
        </p:nvSpPr>
        <p:spPr>
          <a:xfrm>
            <a:off x="152400" y="1346200"/>
            <a:ext cx="8839200" cy="4749800"/>
          </a:xfrm>
        </p:spPr>
        <p:txBody>
          <a:bodyPr rIns="81279"/>
          <a:lstStyle/>
          <a:p>
            <a:pPr indent="0" eaLnBrk="1" hangingPunct="1"/>
            <a:r>
              <a:rPr lang="en-US" sz="2800" dirty="0" smtClean="0">
                <a:latin typeface="Trebuchet MS" charset="0"/>
                <a:ea typeface="ヒラギノ角ゴ ProN W3" charset="0"/>
                <a:cs typeface="ヒラギノ角ゴ ProN W3" charset="0"/>
              </a:rPr>
              <a:t>Are you serving the needs?</a:t>
            </a:r>
          </a:p>
          <a:p>
            <a:pPr indent="0" eaLnBrk="1" hangingPunct="1"/>
            <a:endParaRPr lang="en-US" sz="2800" dirty="0">
              <a:latin typeface="Trebuchet MS" charset="0"/>
              <a:ea typeface="ヒラギノ角ゴ ProN W3" charset="0"/>
              <a:cs typeface="ヒラギノ角ゴ ProN W3" charset="0"/>
            </a:endParaRPr>
          </a:p>
          <a:p>
            <a:pPr indent="0" eaLnBrk="1" hangingPunct="1"/>
            <a:r>
              <a:rPr lang="en-US" sz="2800" dirty="0" smtClean="0">
                <a:latin typeface="Trebuchet MS" charset="0"/>
                <a:ea typeface="ヒラギノ角ゴ ProN W3" charset="0"/>
                <a:cs typeface="ヒラギノ角ゴ ProN W3" charset="0"/>
              </a:rPr>
              <a:t>Does the data really fit?</a:t>
            </a:r>
          </a:p>
          <a:p>
            <a:pPr indent="0" eaLnBrk="1" hangingPunct="1"/>
            <a:endParaRPr lang="en-US" sz="2800" dirty="0">
              <a:latin typeface="Trebuchet MS" charset="0"/>
              <a:ea typeface="ヒラギノ角ゴ ProN W3" charset="0"/>
              <a:cs typeface="ヒラギノ角ゴ ProN W3" charset="0"/>
            </a:endParaRPr>
          </a:p>
          <a:p>
            <a:pPr indent="0" eaLnBrk="1" hangingPunct="1"/>
            <a:r>
              <a:rPr lang="en-US" sz="2800" dirty="0" smtClean="0">
                <a:latin typeface="Trebuchet MS" charset="0"/>
                <a:ea typeface="ヒラギノ角ゴ ProN W3" charset="0"/>
                <a:cs typeface="ヒラギノ角ゴ ProN W3" charset="0"/>
              </a:rPr>
              <a:t>Are you just showing off?</a:t>
            </a:r>
          </a:p>
        </p:txBody>
      </p:sp>
    </p:spTree>
    <p:extLst>
      <p:ext uri="{BB962C8B-B14F-4D97-AF65-F5344CB8AC3E}">
        <p14:creationId xmlns:p14="http://schemas.microsoft.com/office/powerpoint/2010/main" val="3199897916"/>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5" name="Picture 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6" name="Rectangle 5"/>
          <p:cNvSpPr>
            <a:spLocks noGrp="1" noChangeArrowheads="1"/>
          </p:cNvSpPr>
          <p:nvPr>
            <p:ph type="ctrTitle" idx="4294967295"/>
          </p:nvPr>
        </p:nvSpPr>
        <p:spPr>
          <a:xfrm>
            <a:off x="685800" y="2317750"/>
            <a:ext cx="7772400" cy="1470025"/>
          </a:xfrm>
        </p:spPr>
        <p:txBody>
          <a:bodyPr rIns="81279"/>
          <a:lstStyle/>
          <a:p>
            <a:pPr algn="ctr" eaLnBrk="1" hangingPunct="1"/>
            <a:r>
              <a:rPr lang="en-US" sz="3600" dirty="0" smtClean="0">
                <a:solidFill>
                  <a:srgbClr val="122956"/>
                </a:solidFill>
                <a:latin typeface="Trebuchet MS Bold Italic" charset="0"/>
                <a:ea typeface="ヒラギノ角ゴ ProN W6" charset="0"/>
                <a:cs typeface="ヒラギノ角ゴ ProN W6" charset="0"/>
                <a:sym typeface="Trebuchet MS Bold Italic" charset="0"/>
              </a:rPr>
              <a:t>Tools of the Trade</a:t>
            </a:r>
            <a:endParaRPr lang="en-US" sz="1400" dirty="0">
              <a:solidFill>
                <a:srgbClr val="122956"/>
              </a:solidFill>
              <a:latin typeface="Trebuchet MS Bold Italic" charset="0"/>
              <a:ea typeface="ヒラギノ角ゴ ProN W6" charset="0"/>
              <a:cs typeface="ヒラギノ角ゴ ProN W6" charset="0"/>
              <a:sym typeface="Trebuchet MS Bold Italic" charset="0"/>
            </a:endParaRPr>
          </a:p>
        </p:txBody>
      </p:sp>
    </p:spTree>
    <p:extLst>
      <p:ext uri="{BB962C8B-B14F-4D97-AF65-F5344CB8AC3E}">
        <p14:creationId xmlns:p14="http://schemas.microsoft.com/office/powerpoint/2010/main" val="4118333139"/>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3" name="Picture 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5" name="Picture 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1176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6" name="Picture 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8" name="Rectangle 6"/>
          <p:cNvSpPr>
            <a:spLocks noGrp="1" noChangeArrowheads="1"/>
          </p:cNvSpPr>
          <p:nvPr>
            <p:ph type="title"/>
          </p:nvPr>
        </p:nvSpPr>
        <p:spPr>
          <a:xfrm>
            <a:off x="457200" y="0"/>
            <a:ext cx="8229600" cy="1219200"/>
          </a:xfrm>
        </p:spPr>
        <p:txBody>
          <a:bodyPr rIns="81279"/>
          <a:lstStyle/>
          <a:p>
            <a:pPr eaLnBrk="1" hangingPunct="1"/>
            <a:r>
              <a:rPr lang="en-US" dirty="0" smtClean="0">
                <a:latin typeface="Trebuchet MS Bold" charset="0"/>
                <a:ea typeface="ヒラギノ角ゴ ProN W6" charset="0"/>
                <a:cs typeface="ヒラギノ角ゴ ProN W6" charset="0"/>
              </a:rPr>
              <a:t>Balsamiq</a:t>
            </a:r>
            <a:endParaRPr lang="en-US" dirty="0">
              <a:latin typeface="Trebuchet MS Bold" charset="0"/>
              <a:ea typeface="ヒラギノ角ゴ ProN W6" charset="0"/>
              <a:cs typeface="ヒラギノ角ゴ ProN W6" charset="0"/>
            </a:endParaRPr>
          </a:p>
        </p:txBody>
      </p:sp>
      <p:pic>
        <p:nvPicPr>
          <p:cNvPr id="4" name="Picture 3"/>
          <p:cNvPicPr>
            <a:picLocks noChangeAspect="1"/>
          </p:cNvPicPr>
          <p:nvPr/>
        </p:nvPicPr>
        <p:blipFill>
          <a:blip r:embed="rId5"/>
          <a:stretch>
            <a:fillRect/>
          </a:stretch>
        </p:blipFill>
        <p:spPr>
          <a:xfrm>
            <a:off x="4267200" y="1371600"/>
            <a:ext cx="4188298" cy="4724400"/>
          </a:xfrm>
          <a:prstGeom prst="rect">
            <a:avLst/>
          </a:prstGeom>
        </p:spPr>
      </p:pic>
      <p:sp>
        <p:nvSpPr>
          <p:cNvPr id="11" name="Rectangle 7"/>
          <p:cNvSpPr>
            <a:spLocks noGrp="1" noChangeArrowheads="1"/>
          </p:cNvSpPr>
          <p:nvPr>
            <p:ph idx="1"/>
          </p:nvPr>
        </p:nvSpPr>
        <p:spPr>
          <a:xfrm>
            <a:off x="152400" y="1346200"/>
            <a:ext cx="8839200" cy="3302000"/>
          </a:xfrm>
        </p:spPr>
        <p:txBody>
          <a:bodyPr rIns="81279"/>
          <a:lstStyle/>
          <a:p>
            <a:pPr indent="0" eaLnBrk="1" hangingPunct="1"/>
            <a:r>
              <a:rPr lang="en-US" sz="2800" dirty="0" smtClean="0">
                <a:latin typeface="Trebuchet MS" charset="0"/>
                <a:ea typeface="ヒラギノ角ゴ ProN W3" charset="0"/>
                <a:cs typeface="ヒラギノ角ゴ ProN W3" charset="0"/>
              </a:rPr>
              <a:t>Rapid UI/UX dev.</a:t>
            </a:r>
          </a:p>
          <a:p>
            <a:pPr indent="0" eaLnBrk="1" hangingPunct="1"/>
            <a:endParaRPr lang="en-US" sz="2800" dirty="0">
              <a:latin typeface="Trebuchet MS" charset="0"/>
              <a:ea typeface="ヒラギノ角ゴ ProN W3" charset="0"/>
              <a:cs typeface="ヒラギノ角ゴ ProN W3" charset="0"/>
            </a:endParaRPr>
          </a:p>
          <a:p>
            <a:pPr indent="0" eaLnBrk="1" hangingPunct="1"/>
            <a:r>
              <a:rPr lang="en-US" sz="2800" dirty="0" smtClean="0">
                <a:latin typeface="Trebuchet MS" charset="0"/>
                <a:ea typeface="ヒラギノ角ゴ ProN W3" charset="0"/>
                <a:cs typeface="ヒラギノ角ゴ ProN W3" charset="0"/>
              </a:rPr>
              <a:t>Rapid testing</a:t>
            </a:r>
          </a:p>
          <a:p>
            <a:pPr indent="0" eaLnBrk="1" hangingPunct="1"/>
            <a:endParaRPr lang="en-US" sz="2800" dirty="0">
              <a:latin typeface="Trebuchet MS" charset="0"/>
              <a:ea typeface="ヒラギノ角ゴ ProN W3" charset="0"/>
              <a:cs typeface="ヒラギノ角ゴ ProN W3" charset="0"/>
            </a:endParaRPr>
          </a:p>
          <a:p>
            <a:pPr indent="0" eaLnBrk="1" hangingPunct="1"/>
            <a:r>
              <a:rPr lang="en-US" sz="2800" dirty="0" smtClean="0">
                <a:latin typeface="Trebuchet MS" charset="0"/>
                <a:ea typeface="ヒラギノ角ゴ ProN W3" charset="0"/>
                <a:cs typeface="ヒラギノ角ゴ ProN W3" charset="0"/>
              </a:rPr>
              <a:t>Rapid feedback</a:t>
            </a:r>
          </a:p>
        </p:txBody>
      </p:sp>
      <p:sp>
        <p:nvSpPr>
          <p:cNvPr id="5" name="TextBox 4"/>
          <p:cNvSpPr txBox="1"/>
          <p:nvPr/>
        </p:nvSpPr>
        <p:spPr>
          <a:xfrm>
            <a:off x="2667000" y="468868"/>
            <a:ext cx="2193517" cy="369332"/>
          </a:xfrm>
          <a:prstGeom prst="rect">
            <a:avLst/>
          </a:prstGeom>
          <a:noFill/>
        </p:spPr>
        <p:txBody>
          <a:bodyPr wrap="none" rtlCol="0">
            <a:spAutoFit/>
          </a:bodyPr>
          <a:lstStyle/>
          <a:p>
            <a:r>
              <a:rPr lang="en-US" sz="1800" dirty="0" smtClean="0">
                <a:solidFill>
                  <a:schemeClr val="accent2"/>
                </a:solidFill>
              </a:rPr>
              <a:t>www.balsamiq.com</a:t>
            </a:r>
            <a:endParaRPr lang="en-US" sz="1800" dirty="0">
              <a:solidFill>
                <a:schemeClr val="accent2"/>
              </a:solidFill>
            </a:endParaRPr>
          </a:p>
        </p:txBody>
      </p:sp>
    </p:spTree>
    <p:extLst>
      <p:ext uri="{BB962C8B-B14F-4D97-AF65-F5344CB8AC3E}">
        <p14:creationId xmlns:p14="http://schemas.microsoft.com/office/powerpoint/2010/main" val="2694672024"/>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3" name="Picture 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5" name="Picture 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1176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6" name="Picture 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8" name="Rectangle 6"/>
          <p:cNvSpPr>
            <a:spLocks noGrp="1" noChangeArrowheads="1"/>
          </p:cNvSpPr>
          <p:nvPr>
            <p:ph type="title"/>
          </p:nvPr>
        </p:nvSpPr>
        <p:spPr>
          <a:xfrm>
            <a:off x="457200" y="0"/>
            <a:ext cx="8229600" cy="1219200"/>
          </a:xfrm>
        </p:spPr>
        <p:txBody>
          <a:bodyPr rIns="81279"/>
          <a:lstStyle/>
          <a:p>
            <a:pPr eaLnBrk="1" hangingPunct="1"/>
            <a:r>
              <a:rPr lang="en-US" dirty="0" smtClean="0">
                <a:latin typeface="Trebuchet MS Bold" charset="0"/>
                <a:ea typeface="ヒラギノ角ゴ ProN W6" charset="0"/>
                <a:cs typeface="ヒラギノ角ゴ ProN W6" charset="0"/>
              </a:rPr>
              <a:t>LiveView</a:t>
            </a:r>
            <a:endParaRPr lang="en-US" dirty="0">
              <a:latin typeface="Trebuchet MS Bold" charset="0"/>
              <a:ea typeface="ヒラギノ角ゴ ProN W6" charset="0"/>
              <a:cs typeface="ヒラギノ角ゴ ProN W6" charset="0"/>
            </a:endParaRPr>
          </a:p>
        </p:txBody>
      </p:sp>
      <p:pic>
        <p:nvPicPr>
          <p:cNvPr id="2" name="Picture 1"/>
          <p:cNvPicPr>
            <a:picLocks noChangeAspect="1"/>
          </p:cNvPicPr>
          <p:nvPr/>
        </p:nvPicPr>
        <p:blipFill>
          <a:blip r:embed="rId5"/>
          <a:stretch>
            <a:fillRect/>
          </a:stretch>
        </p:blipFill>
        <p:spPr>
          <a:xfrm>
            <a:off x="5410200" y="1676400"/>
            <a:ext cx="3293577" cy="3797300"/>
          </a:xfrm>
          <a:prstGeom prst="rect">
            <a:avLst/>
          </a:prstGeom>
        </p:spPr>
      </p:pic>
      <p:sp>
        <p:nvSpPr>
          <p:cNvPr id="9" name="Rectangle 7"/>
          <p:cNvSpPr>
            <a:spLocks noGrp="1" noChangeArrowheads="1"/>
          </p:cNvSpPr>
          <p:nvPr>
            <p:ph idx="1"/>
          </p:nvPr>
        </p:nvSpPr>
        <p:spPr>
          <a:xfrm>
            <a:off x="152400" y="1346200"/>
            <a:ext cx="8839200" cy="3302000"/>
          </a:xfrm>
        </p:spPr>
        <p:txBody>
          <a:bodyPr rIns="81279"/>
          <a:lstStyle/>
          <a:p>
            <a:pPr indent="0" eaLnBrk="1" hangingPunct="1"/>
            <a:r>
              <a:rPr lang="en-US" sz="2800" dirty="0" smtClean="0">
                <a:latin typeface="Trebuchet MS" charset="0"/>
                <a:ea typeface="ヒラギノ角ゴ ProN W3" charset="0"/>
                <a:cs typeface="ヒラギノ角ゴ ProN W3" charset="0"/>
              </a:rPr>
              <a:t>Quick device feedback</a:t>
            </a:r>
          </a:p>
          <a:p>
            <a:pPr indent="0" eaLnBrk="1" hangingPunct="1"/>
            <a:endParaRPr lang="en-US" sz="2800" dirty="0">
              <a:latin typeface="Trebuchet MS" charset="0"/>
              <a:ea typeface="ヒラギノ角ゴ ProN W3" charset="0"/>
              <a:cs typeface="ヒラギノ角ゴ ProN W3" charset="0"/>
            </a:endParaRPr>
          </a:p>
          <a:p>
            <a:pPr indent="0" eaLnBrk="1" hangingPunct="1"/>
            <a:r>
              <a:rPr lang="en-US" sz="2800" dirty="0" smtClean="0">
                <a:latin typeface="Trebuchet MS" charset="0"/>
                <a:ea typeface="ヒラギノ角ゴ ProN W3" charset="0"/>
                <a:cs typeface="ヒラギノ角ゴ ProN W3" charset="0"/>
              </a:rPr>
              <a:t>Check your sizes</a:t>
            </a:r>
          </a:p>
          <a:p>
            <a:pPr indent="0" eaLnBrk="1" hangingPunct="1"/>
            <a:endParaRPr lang="en-US" sz="2800" dirty="0">
              <a:latin typeface="Trebuchet MS" charset="0"/>
              <a:ea typeface="ヒラギノ角ゴ ProN W3" charset="0"/>
              <a:cs typeface="ヒラギノ角ゴ ProN W3" charset="0"/>
            </a:endParaRPr>
          </a:p>
          <a:p>
            <a:pPr indent="0" eaLnBrk="1" hangingPunct="1"/>
            <a:r>
              <a:rPr lang="en-US" sz="2800" dirty="0" smtClean="0">
                <a:latin typeface="Trebuchet MS" charset="0"/>
                <a:ea typeface="ヒラギノ角ゴ ProN W3" charset="0"/>
                <a:cs typeface="ヒラギノ角ゴ ProN W3" charset="0"/>
              </a:rPr>
              <a:t>Minimal Interaction</a:t>
            </a:r>
          </a:p>
        </p:txBody>
      </p:sp>
      <p:sp>
        <p:nvSpPr>
          <p:cNvPr id="10" name="TextBox 9"/>
          <p:cNvSpPr txBox="1"/>
          <p:nvPr/>
        </p:nvSpPr>
        <p:spPr>
          <a:xfrm>
            <a:off x="2667000" y="468868"/>
            <a:ext cx="2200617" cy="369332"/>
          </a:xfrm>
          <a:prstGeom prst="rect">
            <a:avLst/>
          </a:prstGeom>
          <a:noFill/>
        </p:spPr>
        <p:txBody>
          <a:bodyPr wrap="none" rtlCol="0">
            <a:spAutoFit/>
          </a:bodyPr>
          <a:lstStyle/>
          <a:p>
            <a:r>
              <a:rPr lang="en-US" sz="1800" dirty="0" smtClean="0">
                <a:solidFill>
                  <a:schemeClr val="accent2"/>
                </a:solidFill>
              </a:rPr>
              <a:t>www.zambetti.com</a:t>
            </a:r>
            <a:endParaRPr lang="en-US" sz="1800" dirty="0">
              <a:solidFill>
                <a:schemeClr val="accent2"/>
              </a:solidFill>
            </a:endParaRPr>
          </a:p>
        </p:txBody>
      </p:sp>
    </p:spTree>
    <p:extLst>
      <p:ext uri="{BB962C8B-B14F-4D97-AF65-F5344CB8AC3E}">
        <p14:creationId xmlns:p14="http://schemas.microsoft.com/office/powerpoint/2010/main" val="1725257935"/>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3" name="Picture 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5" name="Picture 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1176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6" name="Picture 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8" name="Rectangle 6"/>
          <p:cNvSpPr>
            <a:spLocks noGrp="1" noChangeArrowheads="1"/>
          </p:cNvSpPr>
          <p:nvPr>
            <p:ph type="title"/>
          </p:nvPr>
        </p:nvSpPr>
        <p:spPr>
          <a:xfrm>
            <a:off x="457200" y="0"/>
            <a:ext cx="8229600" cy="1219200"/>
          </a:xfrm>
        </p:spPr>
        <p:txBody>
          <a:bodyPr rIns="81279"/>
          <a:lstStyle/>
          <a:p>
            <a:pPr eaLnBrk="1" hangingPunct="1"/>
            <a:r>
              <a:rPr lang="en-US" dirty="0" smtClean="0">
                <a:latin typeface="Trebuchet MS Bold" charset="0"/>
                <a:ea typeface="ヒラギノ角ゴ ProN W6" charset="0"/>
                <a:cs typeface="ヒラギノ角ゴ ProN W6" charset="0"/>
              </a:rPr>
              <a:t>Illustrator &amp; Photoshop</a:t>
            </a:r>
            <a:endParaRPr lang="en-US" dirty="0">
              <a:latin typeface="Trebuchet MS Bold" charset="0"/>
              <a:ea typeface="ヒラギノ角ゴ ProN W6" charset="0"/>
              <a:cs typeface="ヒラギノ角ゴ ProN W6" charset="0"/>
            </a:endParaRPr>
          </a:p>
        </p:txBody>
      </p:sp>
      <p:sp>
        <p:nvSpPr>
          <p:cNvPr id="8" name="Rectangle 7"/>
          <p:cNvSpPr>
            <a:spLocks noGrp="1" noChangeArrowheads="1"/>
          </p:cNvSpPr>
          <p:nvPr>
            <p:ph idx="1"/>
          </p:nvPr>
        </p:nvSpPr>
        <p:spPr>
          <a:xfrm>
            <a:off x="152400" y="1346200"/>
            <a:ext cx="8839200" cy="3302000"/>
          </a:xfrm>
        </p:spPr>
        <p:txBody>
          <a:bodyPr rIns="81279"/>
          <a:lstStyle/>
          <a:p>
            <a:pPr indent="0" eaLnBrk="1" hangingPunct="1"/>
            <a:r>
              <a:rPr lang="en-US" sz="2800" dirty="0" smtClean="0">
                <a:latin typeface="Trebuchet MS" charset="0"/>
                <a:ea typeface="ヒラギノ角ゴ ProN W3" charset="0"/>
                <a:cs typeface="ヒラギノ角ゴ ProN W3" charset="0"/>
              </a:rPr>
              <a:t>Giant’s of design world</a:t>
            </a:r>
          </a:p>
          <a:p>
            <a:pPr indent="0" eaLnBrk="1" hangingPunct="1"/>
            <a:endParaRPr lang="en-US" sz="2800" dirty="0">
              <a:latin typeface="Trebuchet MS" charset="0"/>
              <a:ea typeface="ヒラギノ角ゴ ProN W3" charset="0"/>
              <a:cs typeface="ヒラギノ角ゴ ProN W3" charset="0"/>
            </a:endParaRPr>
          </a:p>
          <a:p>
            <a:pPr indent="0" eaLnBrk="1" hangingPunct="1"/>
            <a:r>
              <a:rPr lang="en-US" sz="2800" dirty="0" smtClean="0">
                <a:latin typeface="Trebuchet MS" charset="0"/>
                <a:ea typeface="ヒラギノ角ゴ ProN W3" charset="0"/>
                <a:cs typeface="ヒラギノ角ゴ ProN W3" charset="0"/>
              </a:rPr>
              <a:t>Use vector designs</a:t>
            </a:r>
          </a:p>
          <a:p>
            <a:pPr indent="0" eaLnBrk="1" hangingPunct="1"/>
            <a:endParaRPr lang="en-US" sz="2800" dirty="0">
              <a:latin typeface="Trebuchet MS" charset="0"/>
              <a:ea typeface="ヒラギノ角ゴ ProN W3" charset="0"/>
              <a:cs typeface="ヒラギノ角ゴ ProN W3" charset="0"/>
            </a:endParaRPr>
          </a:p>
          <a:p>
            <a:pPr indent="0" eaLnBrk="1" hangingPunct="1"/>
            <a:r>
              <a:rPr lang="en-US" sz="2800" dirty="0" smtClean="0">
                <a:latin typeface="Trebuchet MS" charset="0"/>
                <a:ea typeface="ヒラギノ角ゴ ProN W3" charset="0"/>
                <a:cs typeface="ヒラギノ角ゴ ProN W3" charset="0"/>
              </a:rPr>
              <a:t>Turn your designer loose on mockups!</a:t>
            </a:r>
          </a:p>
        </p:txBody>
      </p:sp>
    </p:spTree>
    <p:extLst>
      <p:ext uri="{BB962C8B-B14F-4D97-AF65-F5344CB8AC3E}">
        <p14:creationId xmlns:p14="http://schemas.microsoft.com/office/powerpoint/2010/main" val="3448421959"/>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5" name="Picture 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6" name="Rectangle 5"/>
          <p:cNvSpPr>
            <a:spLocks noGrp="1" noChangeArrowheads="1"/>
          </p:cNvSpPr>
          <p:nvPr>
            <p:ph type="ctrTitle" idx="4294967295"/>
          </p:nvPr>
        </p:nvSpPr>
        <p:spPr>
          <a:xfrm>
            <a:off x="685800" y="2317750"/>
            <a:ext cx="7772400" cy="1470025"/>
          </a:xfrm>
        </p:spPr>
        <p:txBody>
          <a:bodyPr rIns="81279"/>
          <a:lstStyle/>
          <a:p>
            <a:pPr algn="ctr" eaLnBrk="1" hangingPunct="1"/>
            <a:r>
              <a:rPr lang="en-US" sz="3600" dirty="0" smtClean="0">
                <a:solidFill>
                  <a:srgbClr val="122956"/>
                </a:solidFill>
                <a:latin typeface="Trebuchet MS Bold Italic" charset="0"/>
                <a:ea typeface="ヒラギノ角ゴ ProN W6" charset="0"/>
                <a:cs typeface="ヒラギノ角ゴ ProN W6" charset="0"/>
                <a:sym typeface="Trebuchet MS Bold Italic" charset="0"/>
              </a:rPr>
              <a:t>Development &amp; Testing</a:t>
            </a:r>
            <a:endParaRPr lang="en-US" sz="1400" dirty="0">
              <a:solidFill>
                <a:srgbClr val="122956"/>
              </a:solidFill>
              <a:latin typeface="Trebuchet MS Bold Italic" charset="0"/>
              <a:ea typeface="ヒラギノ角ゴ ProN W6" charset="0"/>
              <a:cs typeface="ヒラギノ角ゴ ProN W6" charset="0"/>
              <a:sym typeface="Trebuchet MS Bold Italic" charset="0"/>
            </a:endParaRPr>
          </a:p>
        </p:txBody>
      </p:sp>
    </p:spTree>
    <p:extLst>
      <p:ext uri="{BB962C8B-B14F-4D97-AF65-F5344CB8AC3E}">
        <p14:creationId xmlns:p14="http://schemas.microsoft.com/office/powerpoint/2010/main" val="621770215"/>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5" name="Picture 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6" name="Rectangle 5"/>
          <p:cNvSpPr>
            <a:spLocks noGrp="1" noChangeArrowheads="1"/>
          </p:cNvSpPr>
          <p:nvPr>
            <p:ph type="ctrTitle" idx="4294967295"/>
          </p:nvPr>
        </p:nvSpPr>
        <p:spPr>
          <a:xfrm>
            <a:off x="685800" y="2317750"/>
            <a:ext cx="7772400" cy="1470025"/>
          </a:xfrm>
        </p:spPr>
        <p:txBody>
          <a:bodyPr rIns="81279"/>
          <a:lstStyle/>
          <a:p>
            <a:pPr algn="ctr" eaLnBrk="1" hangingPunct="1"/>
            <a:r>
              <a:rPr lang="en-US" sz="3600" dirty="0" smtClean="0">
                <a:solidFill>
                  <a:srgbClr val="122956"/>
                </a:solidFill>
                <a:latin typeface="Trebuchet MS Bold Italic" charset="0"/>
                <a:ea typeface="ヒラギノ角ゴ ProN W6" charset="0"/>
                <a:cs typeface="ヒラギノ角ゴ ProN W6" charset="0"/>
                <a:sym typeface="Trebuchet MS Bold Italic" charset="0"/>
              </a:rPr>
              <a:t>The Basics</a:t>
            </a:r>
            <a:endParaRPr lang="en-US" sz="1400" dirty="0">
              <a:solidFill>
                <a:srgbClr val="122956"/>
              </a:solidFill>
              <a:latin typeface="Trebuchet MS Bold Italic" charset="0"/>
              <a:ea typeface="ヒラギノ角ゴ ProN W6" charset="0"/>
              <a:cs typeface="ヒラギノ角ゴ ProN W6" charset="0"/>
              <a:sym typeface="Trebuchet MS Bold Italic" charset="0"/>
            </a:endParaRPr>
          </a:p>
        </p:txBody>
      </p:sp>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3" name="Picture 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4" name="Rectangle 2"/>
          <p:cNvSpPr>
            <a:spLocks/>
          </p:cNvSpPr>
          <p:nvPr/>
        </p:nvSpPr>
        <p:spPr bwMode="auto">
          <a:xfrm>
            <a:off x="3124200" y="6696075"/>
            <a:ext cx="2921000" cy="12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40639" bIns="0" anchor="ctr"/>
          <a:lstStyle/>
          <a:p>
            <a:pPr marL="39688" algn="ctr"/>
            <a:r>
              <a:rPr lang="en-US" sz="800" dirty="0">
                <a:solidFill>
                  <a:srgbClr val="ACB8C0"/>
                </a:solidFill>
                <a:latin typeface="Helvetica" charset="0"/>
                <a:cs typeface="Helvetica" charset="0"/>
                <a:sym typeface="Helvetica" charset="0"/>
              </a:rPr>
              <a:t>© 2011 Appcelerator, Inc.</a:t>
            </a:r>
          </a:p>
        </p:txBody>
      </p:sp>
      <p:pic>
        <p:nvPicPr>
          <p:cNvPr id="18435" name="Picture 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1176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6" name="Picture 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7" name="Rectangle 5"/>
          <p:cNvSpPr>
            <a:spLocks/>
          </p:cNvSpPr>
          <p:nvPr/>
        </p:nvSpPr>
        <p:spPr bwMode="auto">
          <a:xfrm>
            <a:off x="3124200" y="6696075"/>
            <a:ext cx="2921000" cy="12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40639" bIns="0" anchor="ctr"/>
          <a:lstStyle/>
          <a:p>
            <a:pPr marL="39688" algn="ctr"/>
            <a:r>
              <a:rPr lang="en-US" sz="800" dirty="0">
                <a:solidFill>
                  <a:srgbClr val="ACB8C0"/>
                </a:solidFill>
                <a:latin typeface="Helvetica" charset="0"/>
                <a:cs typeface="Helvetica" charset="0"/>
                <a:sym typeface="Helvetica" charset="0"/>
              </a:rPr>
              <a:t>© 2011 Appcelerator, Inc.</a:t>
            </a:r>
          </a:p>
        </p:txBody>
      </p:sp>
      <p:sp>
        <p:nvSpPr>
          <p:cNvPr id="18438" name="Rectangle 6"/>
          <p:cNvSpPr>
            <a:spLocks noGrp="1" noChangeArrowheads="1"/>
          </p:cNvSpPr>
          <p:nvPr>
            <p:ph type="title"/>
          </p:nvPr>
        </p:nvSpPr>
        <p:spPr>
          <a:xfrm>
            <a:off x="457200" y="0"/>
            <a:ext cx="8229600" cy="1219200"/>
          </a:xfrm>
        </p:spPr>
        <p:txBody>
          <a:bodyPr rIns="81279"/>
          <a:lstStyle/>
          <a:p>
            <a:pPr eaLnBrk="1" hangingPunct="1"/>
            <a:r>
              <a:rPr lang="en-US" dirty="0" smtClean="0">
                <a:latin typeface="Trebuchet MS Bold" charset="0"/>
                <a:ea typeface="ヒラギノ角ゴ ProN W6" charset="0"/>
                <a:cs typeface="ヒラギノ角ゴ ProN W6" charset="0"/>
              </a:rPr>
              <a:t>How to Test</a:t>
            </a:r>
            <a:endParaRPr lang="en-US" dirty="0">
              <a:latin typeface="Trebuchet MS Bold" charset="0"/>
              <a:ea typeface="ヒラギノ角ゴ ProN W6" charset="0"/>
              <a:cs typeface="ヒラギノ角ゴ ProN W6" charset="0"/>
            </a:endParaRPr>
          </a:p>
        </p:txBody>
      </p:sp>
      <p:sp>
        <p:nvSpPr>
          <p:cNvPr id="8" name="Rectangle 7"/>
          <p:cNvSpPr>
            <a:spLocks noGrp="1" noChangeArrowheads="1"/>
          </p:cNvSpPr>
          <p:nvPr>
            <p:ph idx="1"/>
          </p:nvPr>
        </p:nvSpPr>
        <p:spPr>
          <a:xfrm>
            <a:off x="152400" y="1346200"/>
            <a:ext cx="8839200" cy="4749800"/>
          </a:xfrm>
        </p:spPr>
        <p:txBody>
          <a:bodyPr rIns="81279"/>
          <a:lstStyle/>
          <a:p>
            <a:pPr indent="0" eaLnBrk="1" hangingPunct="1"/>
            <a:r>
              <a:rPr lang="en-US" sz="2800" dirty="0" smtClean="0">
                <a:latin typeface="Trebuchet MS" charset="0"/>
                <a:ea typeface="ヒラギノ角ゴ ProN W3" charset="0"/>
                <a:cs typeface="ヒラギノ角ゴ ProN W3" charset="0"/>
              </a:rPr>
              <a:t>6 people is enough, no really it is!</a:t>
            </a:r>
          </a:p>
          <a:p>
            <a:pPr indent="0" eaLnBrk="1" hangingPunct="1"/>
            <a:endParaRPr lang="en-US" sz="2800" dirty="0">
              <a:latin typeface="Trebuchet MS" charset="0"/>
              <a:ea typeface="ヒラギノ角ゴ ProN W3" charset="0"/>
              <a:cs typeface="ヒラギノ角ゴ ProN W3" charset="0"/>
            </a:endParaRPr>
          </a:p>
          <a:p>
            <a:pPr indent="0" eaLnBrk="1" hangingPunct="1"/>
            <a:r>
              <a:rPr lang="en-US" sz="2800" dirty="0" smtClean="0">
                <a:latin typeface="Trebuchet MS" charset="0"/>
                <a:ea typeface="ヒラギノ角ゴ ProN W3" charset="0"/>
                <a:cs typeface="ヒラギノ角ゴ ProN W3" charset="0"/>
              </a:rPr>
              <a:t>Paper mockups work</a:t>
            </a:r>
          </a:p>
          <a:p>
            <a:pPr indent="0" eaLnBrk="1" hangingPunct="1"/>
            <a:endParaRPr lang="en-US" sz="2800" dirty="0">
              <a:latin typeface="Trebuchet MS" charset="0"/>
              <a:ea typeface="ヒラギノ角ゴ ProN W3" charset="0"/>
              <a:cs typeface="ヒラギノ角ゴ ProN W3" charset="0"/>
            </a:endParaRPr>
          </a:p>
          <a:p>
            <a:pPr indent="0" eaLnBrk="1" hangingPunct="1"/>
            <a:r>
              <a:rPr lang="en-US" sz="2800" dirty="0" smtClean="0">
                <a:latin typeface="Trebuchet MS" charset="0"/>
                <a:ea typeface="ヒラギノ角ゴ ProN W3" charset="0"/>
                <a:cs typeface="ヒラギノ角ゴ ProN W3" charset="0"/>
              </a:rPr>
              <a:t>LiveView apps work well</a:t>
            </a:r>
          </a:p>
          <a:p>
            <a:pPr indent="0" eaLnBrk="1" hangingPunct="1"/>
            <a:endParaRPr lang="en-US" sz="2800" dirty="0">
              <a:latin typeface="Trebuchet MS" charset="0"/>
              <a:ea typeface="ヒラギノ角ゴ ProN W3" charset="0"/>
              <a:cs typeface="ヒラギノ角ゴ ProN W3" charset="0"/>
            </a:endParaRPr>
          </a:p>
          <a:p>
            <a:pPr indent="0" eaLnBrk="1" hangingPunct="1"/>
            <a:r>
              <a:rPr lang="en-US" sz="2800" dirty="0" smtClean="0">
                <a:latin typeface="Trebuchet MS" charset="0"/>
                <a:ea typeface="ヒラギノ角ゴ ProN W3" charset="0"/>
                <a:cs typeface="ヒラギノ角ゴ ProN W3" charset="0"/>
              </a:rPr>
              <a:t>Do not ‘own’ the project</a:t>
            </a:r>
          </a:p>
        </p:txBody>
      </p:sp>
    </p:spTree>
    <p:extLst>
      <p:ext uri="{BB962C8B-B14F-4D97-AF65-F5344CB8AC3E}">
        <p14:creationId xmlns:p14="http://schemas.microsoft.com/office/powerpoint/2010/main" val="2661032766"/>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3" name="Picture 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5" name="Picture 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1176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6" name="Picture 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8" name="Rectangle 6"/>
          <p:cNvSpPr>
            <a:spLocks noGrp="1" noChangeArrowheads="1"/>
          </p:cNvSpPr>
          <p:nvPr>
            <p:ph type="title"/>
          </p:nvPr>
        </p:nvSpPr>
        <p:spPr>
          <a:xfrm>
            <a:off x="457200" y="0"/>
            <a:ext cx="8229600" cy="1219200"/>
          </a:xfrm>
        </p:spPr>
        <p:txBody>
          <a:bodyPr rIns="81279"/>
          <a:lstStyle/>
          <a:p>
            <a:pPr eaLnBrk="1" hangingPunct="1"/>
            <a:r>
              <a:rPr lang="en-US" dirty="0" smtClean="0">
                <a:latin typeface="Trebuchet MS Bold" charset="0"/>
                <a:ea typeface="ヒラギノ角ゴ ProN W6" charset="0"/>
                <a:cs typeface="ヒラギノ角ゴ ProN W6" charset="0"/>
              </a:rPr>
              <a:t>Using Titanium for Rapid Testing</a:t>
            </a:r>
            <a:endParaRPr lang="en-US" dirty="0">
              <a:latin typeface="Trebuchet MS Bold" charset="0"/>
              <a:ea typeface="ヒラギノ角ゴ ProN W6" charset="0"/>
              <a:cs typeface="ヒラギノ角ゴ ProN W6" charset="0"/>
            </a:endParaRPr>
          </a:p>
        </p:txBody>
      </p:sp>
      <p:sp>
        <p:nvSpPr>
          <p:cNvPr id="8" name="Rectangle 7"/>
          <p:cNvSpPr>
            <a:spLocks noGrp="1" noChangeArrowheads="1"/>
          </p:cNvSpPr>
          <p:nvPr>
            <p:ph idx="1"/>
          </p:nvPr>
        </p:nvSpPr>
        <p:spPr>
          <a:xfrm>
            <a:off x="152400" y="1346200"/>
            <a:ext cx="8839200" cy="4368800"/>
          </a:xfrm>
        </p:spPr>
        <p:txBody>
          <a:bodyPr rIns="81279"/>
          <a:lstStyle/>
          <a:p>
            <a:pPr indent="0" eaLnBrk="1" hangingPunct="1"/>
            <a:r>
              <a:rPr lang="en-US" sz="2800" dirty="0" smtClean="0">
                <a:latin typeface="Trebuchet MS" charset="0"/>
                <a:ea typeface="ヒラギノ角ゴ ProN W3" charset="0"/>
                <a:cs typeface="ヒラギノ角ゴ ProN W3" charset="0"/>
              </a:rPr>
              <a:t>Bring your UI to life</a:t>
            </a:r>
          </a:p>
          <a:p>
            <a:pPr indent="0" eaLnBrk="1" hangingPunct="1"/>
            <a:endParaRPr lang="en-US" sz="2800" dirty="0">
              <a:latin typeface="Trebuchet MS" charset="0"/>
              <a:ea typeface="ヒラギノ角ゴ ProN W3" charset="0"/>
              <a:cs typeface="ヒラギノ角ゴ ProN W3" charset="0"/>
            </a:endParaRPr>
          </a:p>
          <a:p>
            <a:pPr indent="0" eaLnBrk="1" hangingPunct="1"/>
            <a:r>
              <a:rPr lang="en-US" sz="2800" dirty="0" smtClean="0">
                <a:latin typeface="Trebuchet MS" charset="0"/>
                <a:ea typeface="ヒラギノ角ゴ ProN W3" charset="0"/>
                <a:cs typeface="ヒラギノ角ゴ ProN W3" charset="0"/>
              </a:rPr>
              <a:t>Bring important Design elements</a:t>
            </a:r>
          </a:p>
          <a:p>
            <a:pPr indent="0" eaLnBrk="1" hangingPunct="1"/>
            <a:r>
              <a:rPr lang="en-US" sz="1800" dirty="0" smtClean="0">
                <a:latin typeface="Trebuchet MS" charset="0"/>
                <a:ea typeface="ヒラギノ角ゴ ProN W3" charset="0"/>
                <a:cs typeface="ヒラギノ角ゴ ProN W3" charset="0"/>
              </a:rPr>
              <a:t>(Fonts, colors, positioning)</a:t>
            </a:r>
          </a:p>
          <a:p>
            <a:pPr indent="0" eaLnBrk="1" hangingPunct="1"/>
            <a:endParaRPr lang="en-US" sz="1800" dirty="0">
              <a:latin typeface="Trebuchet MS" charset="0"/>
              <a:ea typeface="ヒラギノ角ゴ ProN W3" charset="0"/>
              <a:cs typeface="ヒラギノ角ゴ ProN W3" charset="0"/>
            </a:endParaRPr>
          </a:p>
          <a:p>
            <a:pPr indent="0" eaLnBrk="1" hangingPunct="1"/>
            <a:r>
              <a:rPr lang="en-US" sz="2800" dirty="0" smtClean="0">
                <a:latin typeface="Trebuchet MS" charset="0"/>
                <a:ea typeface="ヒラギノ角ゴ ProN W3" charset="0"/>
                <a:cs typeface="ヒラギノ角ゴ ProN W3" charset="0"/>
              </a:rPr>
              <a:t>Place dead images</a:t>
            </a:r>
          </a:p>
          <a:p>
            <a:pPr indent="0" eaLnBrk="1" hangingPunct="1"/>
            <a:endParaRPr lang="en-US" sz="2800" dirty="0">
              <a:latin typeface="Trebuchet MS" charset="0"/>
              <a:ea typeface="ヒラギノ角ゴ ProN W3" charset="0"/>
              <a:cs typeface="ヒラギノ角ゴ ProN W3" charset="0"/>
            </a:endParaRPr>
          </a:p>
          <a:p>
            <a:pPr indent="0" eaLnBrk="1" hangingPunct="1"/>
            <a:r>
              <a:rPr lang="en-US" sz="2800" dirty="0" smtClean="0">
                <a:latin typeface="Trebuchet MS" charset="0"/>
                <a:ea typeface="ヒラギノ角ゴ ProN W3" charset="0"/>
                <a:cs typeface="ヒラギノ角ゴ ProN W3" charset="0"/>
              </a:rPr>
              <a:t>Insert ‘</a:t>
            </a:r>
            <a:r>
              <a:rPr lang="en-US" sz="2800" dirty="0" err="1" smtClean="0">
                <a:latin typeface="Trebuchet MS" charset="0"/>
                <a:ea typeface="ヒラギノ角ゴ ProN W3" charset="0"/>
                <a:cs typeface="ヒラギノ角ゴ ProN W3" charset="0"/>
              </a:rPr>
              <a:t>Lorem</a:t>
            </a:r>
            <a:r>
              <a:rPr lang="en-US" sz="2800" dirty="0" smtClean="0">
                <a:latin typeface="Trebuchet MS" charset="0"/>
                <a:ea typeface="ヒラギノ角ゴ ProN W3" charset="0"/>
                <a:cs typeface="ヒラギノ角ゴ ProN W3" charset="0"/>
              </a:rPr>
              <a:t> </a:t>
            </a:r>
            <a:r>
              <a:rPr lang="en-US" sz="2800" dirty="0" err="1" smtClean="0">
                <a:latin typeface="Trebuchet MS" charset="0"/>
                <a:ea typeface="ヒラギノ角ゴ ProN W3" charset="0"/>
                <a:cs typeface="ヒラギノ角ゴ ProN W3" charset="0"/>
              </a:rPr>
              <a:t>Ipsum</a:t>
            </a:r>
            <a:r>
              <a:rPr lang="en-US" sz="2800" dirty="0" smtClean="0">
                <a:latin typeface="Trebuchet MS" charset="0"/>
                <a:ea typeface="ヒラギノ角ゴ ProN W3" charset="0"/>
                <a:cs typeface="ヒラギノ角ゴ ProN W3" charset="0"/>
              </a:rPr>
              <a:t>’</a:t>
            </a:r>
          </a:p>
        </p:txBody>
      </p:sp>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3" name="Picture 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4" name="Rectangle 2"/>
          <p:cNvSpPr>
            <a:spLocks/>
          </p:cNvSpPr>
          <p:nvPr/>
        </p:nvSpPr>
        <p:spPr bwMode="auto">
          <a:xfrm>
            <a:off x="3124200" y="6696075"/>
            <a:ext cx="2921000" cy="12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40639" bIns="0" anchor="ctr"/>
          <a:lstStyle/>
          <a:p>
            <a:pPr marL="39688" algn="ctr"/>
            <a:r>
              <a:rPr lang="en-US" sz="800" dirty="0">
                <a:solidFill>
                  <a:srgbClr val="ACB8C0"/>
                </a:solidFill>
                <a:latin typeface="Helvetica" charset="0"/>
                <a:cs typeface="Helvetica" charset="0"/>
                <a:sym typeface="Helvetica" charset="0"/>
              </a:rPr>
              <a:t>© 2011 Appcelerator, Inc.</a:t>
            </a:r>
          </a:p>
        </p:txBody>
      </p:sp>
      <p:pic>
        <p:nvPicPr>
          <p:cNvPr id="18435" name="Picture 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1176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6" name="Picture 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7" name="Rectangle 5"/>
          <p:cNvSpPr>
            <a:spLocks/>
          </p:cNvSpPr>
          <p:nvPr/>
        </p:nvSpPr>
        <p:spPr bwMode="auto">
          <a:xfrm>
            <a:off x="3124200" y="6696075"/>
            <a:ext cx="2921000" cy="12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40639" bIns="0" anchor="ctr"/>
          <a:lstStyle/>
          <a:p>
            <a:pPr marL="39688" algn="ctr"/>
            <a:r>
              <a:rPr lang="en-US" sz="800" dirty="0">
                <a:solidFill>
                  <a:srgbClr val="ACB8C0"/>
                </a:solidFill>
                <a:latin typeface="Helvetica" charset="0"/>
                <a:cs typeface="Helvetica" charset="0"/>
                <a:sym typeface="Helvetica" charset="0"/>
              </a:rPr>
              <a:t>© 2011 Appcelerator, Inc.</a:t>
            </a:r>
          </a:p>
        </p:txBody>
      </p:sp>
      <p:sp>
        <p:nvSpPr>
          <p:cNvPr id="18438" name="Rectangle 6"/>
          <p:cNvSpPr>
            <a:spLocks noGrp="1" noChangeArrowheads="1"/>
          </p:cNvSpPr>
          <p:nvPr>
            <p:ph type="title"/>
          </p:nvPr>
        </p:nvSpPr>
        <p:spPr>
          <a:xfrm>
            <a:off x="457200" y="0"/>
            <a:ext cx="8229600" cy="1219200"/>
          </a:xfrm>
        </p:spPr>
        <p:txBody>
          <a:bodyPr rIns="81279"/>
          <a:lstStyle/>
          <a:p>
            <a:pPr eaLnBrk="1" hangingPunct="1"/>
            <a:r>
              <a:rPr lang="en-US" dirty="0" smtClean="0">
                <a:latin typeface="Trebuchet MS Bold" charset="0"/>
                <a:ea typeface="ヒラギノ角ゴ ProN W6" charset="0"/>
                <a:cs typeface="ヒラギノ角ゴ ProN W6" charset="0"/>
              </a:rPr>
              <a:t>Iteration</a:t>
            </a:r>
            <a:endParaRPr lang="en-US" dirty="0">
              <a:latin typeface="Trebuchet MS Bold" charset="0"/>
              <a:ea typeface="ヒラギノ角ゴ ProN W6" charset="0"/>
              <a:cs typeface="ヒラギノ角ゴ ProN W6" charset="0"/>
            </a:endParaRPr>
          </a:p>
        </p:txBody>
      </p:sp>
      <p:sp>
        <p:nvSpPr>
          <p:cNvPr id="8" name="Rectangle 7"/>
          <p:cNvSpPr>
            <a:spLocks noGrp="1" noChangeArrowheads="1"/>
          </p:cNvSpPr>
          <p:nvPr>
            <p:ph idx="1"/>
          </p:nvPr>
        </p:nvSpPr>
        <p:spPr>
          <a:xfrm>
            <a:off x="152400" y="1346200"/>
            <a:ext cx="8839200" cy="4368800"/>
          </a:xfrm>
        </p:spPr>
        <p:txBody>
          <a:bodyPr rIns="81279"/>
          <a:lstStyle/>
          <a:p>
            <a:pPr indent="0" eaLnBrk="1" hangingPunct="1"/>
            <a:r>
              <a:rPr lang="en-US" sz="2800" dirty="0" smtClean="0">
                <a:latin typeface="Trebuchet MS" charset="0"/>
                <a:ea typeface="ヒラギノ角ゴ ProN W3" charset="0"/>
                <a:cs typeface="ヒラギノ角ゴ ProN W3" charset="0"/>
              </a:rPr>
              <a:t>Change early and often</a:t>
            </a:r>
          </a:p>
          <a:p>
            <a:pPr indent="0" eaLnBrk="1" hangingPunct="1"/>
            <a:endParaRPr lang="en-US" sz="2800" dirty="0">
              <a:latin typeface="Trebuchet MS" charset="0"/>
              <a:ea typeface="ヒラギノ角ゴ ProN W3" charset="0"/>
              <a:cs typeface="ヒラギノ角ゴ ProN W3" charset="0"/>
            </a:endParaRPr>
          </a:p>
          <a:p>
            <a:pPr indent="0" eaLnBrk="1" hangingPunct="1"/>
            <a:r>
              <a:rPr lang="en-US" sz="2800" dirty="0" smtClean="0">
                <a:latin typeface="Trebuchet MS" charset="0"/>
                <a:ea typeface="ヒラギノ角ゴ ProN W3" charset="0"/>
                <a:cs typeface="ヒラギノ角ゴ ProN W3" charset="0"/>
              </a:rPr>
              <a:t>Ensure your changes are justified</a:t>
            </a:r>
          </a:p>
          <a:p>
            <a:pPr indent="0" eaLnBrk="1" hangingPunct="1"/>
            <a:endParaRPr lang="en-US" sz="2800" dirty="0">
              <a:latin typeface="Trebuchet MS" charset="0"/>
              <a:ea typeface="ヒラギノ角ゴ ProN W3" charset="0"/>
              <a:cs typeface="ヒラギノ角ゴ ProN W3" charset="0"/>
            </a:endParaRPr>
          </a:p>
          <a:p>
            <a:pPr indent="0" eaLnBrk="1" hangingPunct="1"/>
            <a:r>
              <a:rPr lang="en-US" sz="2800" dirty="0" smtClean="0">
                <a:latin typeface="Trebuchet MS" charset="0"/>
                <a:ea typeface="ヒラギノ角ゴ ProN W3" charset="0"/>
                <a:cs typeface="ヒラギノ角ゴ ProN W3" charset="0"/>
              </a:rPr>
              <a:t>180 degrees is not bad</a:t>
            </a:r>
          </a:p>
          <a:p>
            <a:pPr indent="0" eaLnBrk="1" hangingPunct="1"/>
            <a:endParaRPr lang="en-US" sz="2800" dirty="0">
              <a:latin typeface="Trebuchet MS" charset="0"/>
              <a:ea typeface="ヒラギノ角ゴ ProN W3" charset="0"/>
              <a:cs typeface="ヒラギノ角ゴ ProN W3" charset="0"/>
            </a:endParaRPr>
          </a:p>
          <a:p>
            <a:pPr indent="0" eaLnBrk="1" hangingPunct="1"/>
            <a:r>
              <a:rPr lang="en-US" sz="2800" dirty="0" smtClean="0">
                <a:latin typeface="Trebuchet MS" charset="0"/>
                <a:ea typeface="ヒラギノ角ゴ ProN W3" charset="0"/>
                <a:cs typeface="ヒラギノ角ゴ ProN W3" charset="0"/>
              </a:rPr>
              <a:t>Ask yourself the three questions…</a:t>
            </a:r>
          </a:p>
        </p:txBody>
      </p:sp>
    </p:spTree>
    <p:extLst>
      <p:ext uri="{BB962C8B-B14F-4D97-AF65-F5344CB8AC3E}">
        <p14:creationId xmlns:p14="http://schemas.microsoft.com/office/powerpoint/2010/main" val="2667484648"/>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3" name="Picture 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5" name="Picture 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1176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6" name="Picture 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8" name="Rectangle 6"/>
          <p:cNvSpPr>
            <a:spLocks noGrp="1" noChangeArrowheads="1"/>
          </p:cNvSpPr>
          <p:nvPr>
            <p:ph type="title"/>
          </p:nvPr>
        </p:nvSpPr>
        <p:spPr>
          <a:xfrm>
            <a:off x="457200" y="0"/>
            <a:ext cx="8229600" cy="1219200"/>
          </a:xfrm>
        </p:spPr>
        <p:txBody>
          <a:bodyPr rIns="81279"/>
          <a:lstStyle/>
          <a:p>
            <a:pPr eaLnBrk="1" hangingPunct="1"/>
            <a:r>
              <a:rPr lang="en-US" dirty="0" smtClean="0">
                <a:latin typeface="Trebuchet MS Bold" charset="0"/>
                <a:ea typeface="ヒラギノ角ゴ ProN W6" charset="0"/>
                <a:cs typeface="ヒラギノ角ゴ ProN W6" charset="0"/>
              </a:rPr>
              <a:t>Continued Testing</a:t>
            </a:r>
            <a:endParaRPr lang="en-US" dirty="0">
              <a:latin typeface="Trebuchet MS Bold" charset="0"/>
              <a:ea typeface="ヒラギノ角ゴ ProN W6" charset="0"/>
              <a:cs typeface="ヒラギノ角ゴ ProN W6" charset="0"/>
            </a:endParaRPr>
          </a:p>
        </p:txBody>
      </p:sp>
      <p:sp>
        <p:nvSpPr>
          <p:cNvPr id="8" name="Rectangle 7"/>
          <p:cNvSpPr>
            <a:spLocks noGrp="1" noChangeArrowheads="1"/>
          </p:cNvSpPr>
          <p:nvPr>
            <p:ph idx="1"/>
          </p:nvPr>
        </p:nvSpPr>
        <p:spPr>
          <a:xfrm>
            <a:off x="152400" y="1346200"/>
            <a:ext cx="8839200" cy="4368800"/>
          </a:xfrm>
        </p:spPr>
        <p:txBody>
          <a:bodyPr rIns="81279"/>
          <a:lstStyle/>
          <a:p>
            <a:pPr indent="0" eaLnBrk="1" hangingPunct="1"/>
            <a:r>
              <a:rPr lang="en-US" sz="2800" dirty="0" smtClean="0">
                <a:latin typeface="Trebuchet MS" charset="0"/>
                <a:ea typeface="ヒラギノ角ゴ ProN W3" charset="0"/>
                <a:cs typeface="ヒラギノ角ゴ ProN W3" charset="0"/>
              </a:rPr>
              <a:t>Keep testing hypothesizes</a:t>
            </a:r>
          </a:p>
          <a:p>
            <a:pPr indent="0" eaLnBrk="1" hangingPunct="1"/>
            <a:endParaRPr lang="en-US" sz="2800" dirty="0" smtClean="0">
              <a:latin typeface="Trebuchet MS" charset="0"/>
              <a:ea typeface="ヒラギノ角ゴ ProN W3" charset="0"/>
              <a:cs typeface="ヒラギノ角ゴ ProN W3" charset="0"/>
            </a:endParaRPr>
          </a:p>
          <a:p>
            <a:pPr indent="0" eaLnBrk="1" hangingPunct="1"/>
            <a:r>
              <a:rPr lang="en-US" sz="2800" dirty="0" smtClean="0">
                <a:latin typeface="Trebuchet MS" charset="0"/>
                <a:ea typeface="ヒラギノ角ゴ ProN W3" charset="0"/>
                <a:cs typeface="ヒラギノ角ゴ ProN W3" charset="0"/>
              </a:rPr>
              <a:t>You are never complete!</a:t>
            </a:r>
          </a:p>
          <a:p>
            <a:pPr indent="0" eaLnBrk="1" hangingPunct="1"/>
            <a:endParaRPr lang="en-US" sz="2800" dirty="0">
              <a:latin typeface="Trebuchet MS" charset="0"/>
              <a:ea typeface="ヒラギノ角ゴ ProN W3" charset="0"/>
              <a:cs typeface="ヒラギノ角ゴ ProN W3" charset="0"/>
            </a:endParaRPr>
          </a:p>
          <a:p>
            <a:pPr indent="0" eaLnBrk="1" hangingPunct="1"/>
            <a:r>
              <a:rPr lang="en-US" sz="2800" dirty="0" smtClean="0">
                <a:latin typeface="Trebuchet MS" charset="0"/>
                <a:ea typeface="ヒラギノ角ゴ ProN W3" charset="0"/>
                <a:cs typeface="ヒラギノ角ゴ ProN W3" charset="0"/>
              </a:rPr>
              <a:t>Remember your MVP</a:t>
            </a:r>
            <a:endParaRPr lang="en-US" sz="2800" dirty="0">
              <a:latin typeface="Trebuchet MS" charset="0"/>
              <a:ea typeface="ヒラギノ角ゴ ProN W3" charset="0"/>
              <a:cs typeface="ヒラギノ角ゴ ProN W3" charset="0"/>
            </a:endParaRPr>
          </a:p>
          <a:p>
            <a:pPr indent="0" eaLnBrk="1" hangingPunct="1"/>
            <a:endParaRPr lang="en-US" sz="2800" dirty="0" smtClean="0">
              <a:latin typeface="Trebuchet MS" charset="0"/>
              <a:ea typeface="ヒラギノ角ゴ ProN W3" charset="0"/>
              <a:cs typeface="ヒラギノ角ゴ ProN W3" charset="0"/>
            </a:endParaRPr>
          </a:p>
        </p:txBody>
      </p:sp>
    </p:spTree>
    <p:extLst>
      <p:ext uri="{BB962C8B-B14F-4D97-AF65-F5344CB8AC3E}">
        <p14:creationId xmlns:p14="http://schemas.microsoft.com/office/powerpoint/2010/main" val="1935641722"/>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5" name="Picture 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6" name="Rectangle 5"/>
          <p:cNvSpPr>
            <a:spLocks noGrp="1" noChangeArrowheads="1"/>
          </p:cNvSpPr>
          <p:nvPr>
            <p:ph type="ctrTitle" idx="4294967295"/>
          </p:nvPr>
        </p:nvSpPr>
        <p:spPr>
          <a:xfrm>
            <a:off x="685800" y="2317750"/>
            <a:ext cx="7772400" cy="1470025"/>
          </a:xfrm>
        </p:spPr>
        <p:txBody>
          <a:bodyPr rIns="81279"/>
          <a:lstStyle/>
          <a:p>
            <a:pPr algn="ctr" eaLnBrk="1" hangingPunct="1"/>
            <a:r>
              <a:rPr lang="en-US" sz="3600" dirty="0" smtClean="0">
                <a:solidFill>
                  <a:srgbClr val="122956"/>
                </a:solidFill>
                <a:latin typeface="Trebuchet MS Bold Italic" charset="0"/>
                <a:ea typeface="ヒラギノ角ゴ ProN W6" charset="0"/>
                <a:cs typeface="ヒラギノ角ゴ ProN W6" charset="0"/>
                <a:sym typeface="Trebuchet MS Bold Italic" charset="0"/>
              </a:rPr>
              <a:t>Q&amp;A</a:t>
            </a:r>
            <a:endParaRPr lang="en-US" sz="1400" dirty="0">
              <a:solidFill>
                <a:srgbClr val="122956"/>
              </a:solidFill>
              <a:latin typeface="Trebuchet MS Bold Italic" charset="0"/>
              <a:ea typeface="ヒラギノ角ゴ ProN W6" charset="0"/>
              <a:cs typeface="ヒラギノ角ゴ ProN W6" charset="0"/>
              <a:sym typeface="Trebuchet MS Bold Italic" charset="0"/>
            </a:endParaRPr>
          </a:p>
        </p:txBody>
      </p:sp>
    </p:spTree>
    <p:extLst>
      <p:ext uri="{BB962C8B-B14F-4D97-AF65-F5344CB8AC3E}">
        <p14:creationId xmlns:p14="http://schemas.microsoft.com/office/powerpoint/2010/main" val="966005145"/>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5" name="Picture 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6" name="Rectangle 5"/>
          <p:cNvSpPr>
            <a:spLocks noGrp="1" noChangeArrowheads="1"/>
          </p:cNvSpPr>
          <p:nvPr>
            <p:ph type="ctrTitle" idx="4294967295"/>
          </p:nvPr>
        </p:nvSpPr>
        <p:spPr>
          <a:xfrm>
            <a:off x="685800" y="2317750"/>
            <a:ext cx="7772400" cy="1470025"/>
          </a:xfrm>
        </p:spPr>
        <p:txBody>
          <a:bodyPr rIns="81279"/>
          <a:lstStyle/>
          <a:p>
            <a:pPr algn="ctr" eaLnBrk="1" hangingPunct="1"/>
            <a:r>
              <a:rPr lang="en-US" sz="3600" dirty="0" smtClean="0">
                <a:solidFill>
                  <a:srgbClr val="122956"/>
                </a:solidFill>
                <a:latin typeface="Trebuchet MS Bold Italic" charset="0"/>
                <a:ea typeface="ヒラギノ角ゴ ProN W6" charset="0"/>
                <a:cs typeface="ヒラギノ角ゴ ProN W6" charset="0"/>
                <a:sym typeface="Trebuchet MS Bold Italic" charset="0"/>
              </a:rPr>
              <a:t>Lab</a:t>
            </a:r>
            <a:endParaRPr lang="en-US" sz="1400" dirty="0">
              <a:solidFill>
                <a:srgbClr val="122956"/>
              </a:solidFill>
              <a:latin typeface="Trebuchet MS Bold Italic" charset="0"/>
              <a:ea typeface="ヒラギノ角ゴ ProN W6" charset="0"/>
              <a:cs typeface="ヒラギノ角ゴ ProN W6" charset="0"/>
              <a:sym typeface="Trebuchet MS Bold Italic" charset="0"/>
            </a:endParaRPr>
          </a:p>
        </p:txBody>
      </p:sp>
    </p:spTree>
    <p:extLst>
      <p:ext uri="{BB962C8B-B14F-4D97-AF65-F5344CB8AC3E}">
        <p14:creationId xmlns:p14="http://schemas.microsoft.com/office/powerpoint/2010/main" val="1163695640"/>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3" name="Picture 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5" name="Picture 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1176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6" name="Picture 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8" name="Rectangle 6"/>
          <p:cNvSpPr>
            <a:spLocks noGrp="1" noChangeArrowheads="1"/>
          </p:cNvSpPr>
          <p:nvPr>
            <p:ph type="title"/>
          </p:nvPr>
        </p:nvSpPr>
        <p:spPr>
          <a:xfrm>
            <a:off x="457200" y="0"/>
            <a:ext cx="8229600" cy="1219200"/>
          </a:xfrm>
        </p:spPr>
        <p:txBody>
          <a:bodyPr rIns="81279"/>
          <a:lstStyle/>
          <a:p>
            <a:pPr eaLnBrk="1" hangingPunct="1"/>
            <a:r>
              <a:rPr lang="en-US" dirty="0" smtClean="0">
                <a:latin typeface="Trebuchet MS Bold" charset="0"/>
                <a:ea typeface="ヒラギノ角ゴ ProN W6" charset="0"/>
                <a:cs typeface="ヒラギノ角ゴ ProN W6" charset="0"/>
              </a:rPr>
              <a:t>Focus on Needs</a:t>
            </a:r>
            <a:endParaRPr lang="en-US" dirty="0">
              <a:latin typeface="Trebuchet MS Bold" charset="0"/>
              <a:ea typeface="ヒラギノ角ゴ ProN W6" charset="0"/>
              <a:cs typeface="ヒラギノ角ゴ ProN W6" charset="0"/>
            </a:endParaRPr>
          </a:p>
        </p:txBody>
      </p:sp>
      <p:sp>
        <p:nvSpPr>
          <p:cNvPr id="9" name="Rectangle 7"/>
          <p:cNvSpPr>
            <a:spLocks noGrp="1" noChangeArrowheads="1"/>
          </p:cNvSpPr>
          <p:nvPr>
            <p:ph idx="1"/>
          </p:nvPr>
        </p:nvSpPr>
        <p:spPr>
          <a:xfrm>
            <a:off x="152400" y="1346200"/>
            <a:ext cx="8839200" cy="5359400"/>
          </a:xfrm>
        </p:spPr>
        <p:txBody>
          <a:bodyPr rIns="81279"/>
          <a:lstStyle/>
          <a:p>
            <a:pPr indent="0" algn="ctr" eaLnBrk="1" hangingPunct="1"/>
            <a:r>
              <a:rPr lang="en-US" dirty="0" smtClean="0">
                <a:latin typeface="Trebuchet MS" charset="0"/>
                <a:ea typeface="ヒラギノ角ゴ ProN W3" charset="0"/>
                <a:cs typeface="ヒラギノ角ゴ ProN W3" charset="0"/>
              </a:rPr>
              <a:t>Can you answer the following:</a:t>
            </a:r>
          </a:p>
          <a:p>
            <a:pPr indent="0" algn="ctr" eaLnBrk="1" hangingPunct="1"/>
            <a:endParaRPr lang="en-US" sz="3600" dirty="0">
              <a:latin typeface="Trebuchet MS" charset="0"/>
              <a:ea typeface="ヒラギノ角ゴ ProN W3" charset="0"/>
              <a:cs typeface="ヒラギノ角ゴ ProN W3" charset="0"/>
            </a:endParaRPr>
          </a:p>
          <a:p>
            <a:pPr indent="0" algn="ctr" eaLnBrk="1" hangingPunct="1"/>
            <a:r>
              <a:rPr lang="en-US" sz="3600" dirty="0" smtClean="0">
                <a:latin typeface="Trebuchet MS" charset="0"/>
                <a:ea typeface="ヒラギノ角ゴ ProN W3" charset="0"/>
                <a:cs typeface="ヒラギノ角ゴ ProN W3" charset="0"/>
              </a:rPr>
              <a:t>What problem(s) am I solving?</a:t>
            </a:r>
          </a:p>
          <a:p>
            <a:pPr indent="0" algn="ctr" eaLnBrk="1" hangingPunct="1"/>
            <a:r>
              <a:rPr lang="en-US" sz="3600" dirty="0" smtClean="0">
                <a:latin typeface="Trebuchet MS" charset="0"/>
                <a:ea typeface="ヒラギノ角ゴ ProN W3" charset="0"/>
                <a:cs typeface="ヒラギノ角ゴ ProN W3" charset="0"/>
              </a:rPr>
              <a:t>Who are my key users?</a:t>
            </a:r>
          </a:p>
          <a:p>
            <a:pPr indent="0" algn="ctr" eaLnBrk="1" hangingPunct="1"/>
            <a:r>
              <a:rPr lang="en-US" sz="3600" dirty="0" smtClean="0">
                <a:latin typeface="Trebuchet MS" charset="0"/>
                <a:ea typeface="ヒラギノ角ゴ ProN W3" charset="0"/>
                <a:cs typeface="ヒラギノ角ゴ ProN W3" charset="0"/>
              </a:rPr>
              <a:t>What are their needs?</a:t>
            </a:r>
            <a:endParaRPr lang="en-US" sz="3600" dirty="0">
              <a:latin typeface="Trebuchet MS" charset="0"/>
              <a:ea typeface="ヒラギノ角ゴ ProN W3" charset="0"/>
              <a:cs typeface="ヒラギノ角ゴ ProN W3" charset="0"/>
            </a:endParaRPr>
          </a:p>
        </p:txBody>
      </p:sp>
    </p:spTree>
    <p:extLst>
      <p:ext uri="{BB962C8B-B14F-4D97-AF65-F5344CB8AC3E}">
        <p14:creationId xmlns:p14="http://schemas.microsoft.com/office/powerpoint/2010/main" val="3619221765"/>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3" name="Picture 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5" name="Picture 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1176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6" name="Picture 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8" name="Rectangle 6"/>
          <p:cNvSpPr>
            <a:spLocks noGrp="1" noChangeArrowheads="1"/>
          </p:cNvSpPr>
          <p:nvPr>
            <p:ph type="title"/>
          </p:nvPr>
        </p:nvSpPr>
        <p:spPr>
          <a:xfrm>
            <a:off x="457200" y="0"/>
            <a:ext cx="8229600" cy="1219200"/>
          </a:xfrm>
        </p:spPr>
        <p:txBody>
          <a:bodyPr rIns="81279"/>
          <a:lstStyle/>
          <a:p>
            <a:pPr eaLnBrk="1" hangingPunct="1"/>
            <a:r>
              <a:rPr lang="en-US" dirty="0" smtClean="0">
                <a:latin typeface="Trebuchet MS Bold" charset="0"/>
                <a:ea typeface="ヒラギノ角ゴ ProN W6" charset="0"/>
                <a:cs typeface="ヒラギノ角ゴ ProN W6" charset="0"/>
              </a:rPr>
              <a:t>Focus on Needs</a:t>
            </a:r>
            <a:endParaRPr lang="en-US" dirty="0">
              <a:latin typeface="Trebuchet MS Bold" charset="0"/>
              <a:ea typeface="ヒラギノ角ゴ ProN W6" charset="0"/>
              <a:cs typeface="ヒラギノ角ゴ ProN W6" charset="0"/>
            </a:endParaRPr>
          </a:p>
        </p:txBody>
      </p:sp>
      <p:sp>
        <p:nvSpPr>
          <p:cNvPr id="9" name="Rectangle 7"/>
          <p:cNvSpPr>
            <a:spLocks noGrp="1" noChangeArrowheads="1"/>
          </p:cNvSpPr>
          <p:nvPr>
            <p:ph idx="1"/>
          </p:nvPr>
        </p:nvSpPr>
        <p:spPr>
          <a:xfrm>
            <a:off x="152400" y="1346200"/>
            <a:ext cx="8839200" cy="4292600"/>
          </a:xfrm>
        </p:spPr>
        <p:txBody>
          <a:bodyPr rIns="81279"/>
          <a:lstStyle/>
          <a:p>
            <a:pPr indent="0" eaLnBrk="1" hangingPunct="1"/>
            <a:r>
              <a:rPr lang="en-US" dirty="0" smtClean="0">
                <a:latin typeface="Trebuchet MS" charset="0"/>
                <a:ea typeface="ヒラギノ角ゴ ProN W3" charset="0"/>
                <a:cs typeface="ヒラギノ角ゴ ProN W3" charset="0"/>
              </a:rPr>
              <a:t>Segment Your Customers</a:t>
            </a:r>
          </a:p>
          <a:p>
            <a:pPr indent="0" eaLnBrk="1" hangingPunct="1"/>
            <a:endParaRPr lang="en-US" sz="3600" dirty="0">
              <a:latin typeface="Trebuchet MS" charset="0"/>
              <a:ea typeface="ヒラギノ角ゴ ProN W3" charset="0"/>
              <a:cs typeface="ヒラギノ角ゴ ProN W3" charset="0"/>
            </a:endParaRPr>
          </a:p>
          <a:p>
            <a:pPr indent="0" eaLnBrk="1" hangingPunct="1"/>
            <a:r>
              <a:rPr lang="en-US" sz="3600" dirty="0" smtClean="0">
                <a:latin typeface="Trebuchet MS" charset="0"/>
                <a:ea typeface="ヒラギノ角ゴ ProN W3" charset="0"/>
                <a:cs typeface="ヒラギノ角ゴ ProN W3" charset="0"/>
              </a:rPr>
              <a:t>Focus on your primary consumer!</a:t>
            </a:r>
          </a:p>
          <a:p>
            <a:pPr indent="0" eaLnBrk="1" hangingPunct="1"/>
            <a:r>
              <a:rPr lang="en-US" sz="2000" dirty="0" smtClean="0">
                <a:latin typeface="Trebuchet MS" charset="0"/>
                <a:ea typeface="ヒラギノ角ゴ ProN W3" charset="0"/>
                <a:cs typeface="ヒラギノ角ゴ ProN W3" charset="0"/>
              </a:rPr>
              <a:t>(The one that makes you profitable)</a:t>
            </a:r>
          </a:p>
          <a:p>
            <a:pPr indent="0" eaLnBrk="1" hangingPunct="1"/>
            <a:endParaRPr lang="en-US" sz="2000" dirty="0">
              <a:latin typeface="Trebuchet MS" charset="0"/>
              <a:ea typeface="ヒラギノ角ゴ ProN W3" charset="0"/>
              <a:cs typeface="ヒラギノ角ゴ ProN W3" charset="0"/>
            </a:endParaRPr>
          </a:p>
          <a:p>
            <a:pPr indent="0" eaLnBrk="1" hangingPunct="1"/>
            <a:r>
              <a:rPr lang="en-US" sz="3600" dirty="0" smtClean="0">
                <a:latin typeface="Trebuchet MS" charset="0"/>
                <a:ea typeface="ヒラギノ角ゴ ProN W3" charset="0"/>
                <a:cs typeface="ヒラギノ角ゴ ProN W3" charset="0"/>
              </a:rPr>
              <a:t>Remove your personal opinion!</a:t>
            </a:r>
          </a:p>
          <a:p>
            <a:pPr indent="0" eaLnBrk="1" hangingPunct="1"/>
            <a:r>
              <a:rPr lang="en-US" sz="2000" dirty="0" smtClean="0">
                <a:latin typeface="Trebuchet MS" charset="0"/>
                <a:ea typeface="ヒラギノ角ゴ ProN W3" charset="0"/>
                <a:cs typeface="ヒラギノ角ゴ ProN W3" charset="0"/>
              </a:rPr>
              <a:t>(You are too close to the project)</a:t>
            </a:r>
            <a:endParaRPr lang="en-US" sz="2000" dirty="0">
              <a:latin typeface="Trebuchet MS" charset="0"/>
              <a:ea typeface="ヒラギノ角ゴ ProN W3" charset="0"/>
              <a:cs typeface="ヒラギノ角ゴ ProN W3" charset="0"/>
            </a:endParaRPr>
          </a:p>
        </p:txBody>
      </p:sp>
    </p:spTree>
    <p:extLst>
      <p:ext uri="{BB962C8B-B14F-4D97-AF65-F5344CB8AC3E}">
        <p14:creationId xmlns:p14="http://schemas.microsoft.com/office/powerpoint/2010/main" val="3052958466"/>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3" name="Picture 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5" name="Picture 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1176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6" name="Picture 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8" name="Rectangle 6"/>
          <p:cNvSpPr>
            <a:spLocks noGrp="1" noChangeArrowheads="1"/>
          </p:cNvSpPr>
          <p:nvPr>
            <p:ph type="title"/>
          </p:nvPr>
        </p:nvSpPr>
        <p:spPr>
          <a:xfrm>
            <a:off x="457200" y="0"/>
            <a:ext cx="8229600" cy="1219200"/>
          </a:xfrm>
        </p:spPr>
        <p:txBody>
          <a:bodyPr rIns="81279"/>
          <a:lstStyle/>
          <a:p>
            <a:pPr eaLnBrk="1" hangingPunct="1"/>
            <a:r>
              <a:rPr lang="en-US" dirty="0" smtClean="0">
                <a:latin typeface="Trebuchet MS Bold" charset="0"/>
                <a:ea typeface="ヒラギノ角ゴ ProN W6" charset="0"/>
                <a:cs typeface="ヒラギノ角ゴ ProN W6" charset="0"/>
              </a:rPr>
              <a:t>Hardware</a:t>
            </a:r>
            <a:endParaRPr lang="en-US" dirty="0">
              <a:latin typeface="Trebuchet MS Bold" charset="0"/>
              <a:ea typeface="ヒラギノ角ゴ ProN W6" charset="0"/>
              <a:cs typeface="ヒラギノ角ゴ ProN W6" charset="0"/>
            </a:endParaRPr>
          </a:p>
        </p:txBody>
      </p:sp>
      <p:sp>
        <p:nvSpPr>
          <p:cNvPr id="8" name="Rectangle 7"/>
          <p:cNvSpPr>
            <a:spLocks noGrp="1" noChangeArrowheads="1"/>
          </p:cNvSpPr>
          <p:nvPr>
            <p:ph idx="1"/>
          </p:nvPr>
        </p:nvSpPr>
        <p:spPr>
          <a:xfrm>
            <a:off x="152400" y="1346200"/>
            <a:ext cx="8839200" cy="4749800"/>
          </a:xfrm>
        </p:spPr>
        <p:txBody>
          <a:bodyPr rIns="81279"/>
          <a:lstStyle/>
          <a:p>
            <a:pPr indent="0" eaLnBrk="1" hangingPunct="1"/>
            <a:r>
              <a:rPr lang="en-US" sz="2800" dirty="0" smtClean="0">
                <a:latin typeface="Trebuchet MS" charset="0"/>
                <a:ea typeface="ヒラギノ角ゴ ProN W3" charset="0"/>
                <a:cs typeface="ヒラギノ角ゴ ProN W3" charset="0"/>
              </a:rPr>
              <a:t>Hardware is confining by nature</a:t>
            </a:r>
          </a:p>
          <a:p>
            <a:pPr indent="0" eaLnBrk="1" hangingPunct="1"/>
            <a:endParaRPr lang="en-US" sz="2000" dirty="0">
              <a:latin typeface="Trebuchet MS" charset="0"/>
              <a:ea typeface="ヒラギノ角ゴ ProN W3" charset="0"/>
              <a:cs typeface="ヒラギノ角ゴ ProN W3" charset="0"/>
            </a:endParaRPr>
          </a:p>
          <a:p>
            <a:pPr indent="0" eaLnBrk="1" hangingPunct="1"/>
            <a:r>
              <a:rPr lang="en-US" sz="2800" dirty="0" smtClean="0">
                <a:latin typeface="Trebuchet MS" charset="0"/>
                <a:ea typeface="ヒラギノ角ゴ ProN W3" charset="0"/>
                <a:cs typeface="ヒラギノ角ゴ ProN W3" charset="0"/>
              </a:rPr>
              <a:t>Freedom in the framework</a:t>
            </a:r>
          </a:p>
          <a:p>
            <a:pPr indent="0" eaLnBrk="1" hangingPunct="1"/>
            <a:endParaRPr lang="en-US" sz="2800" dirty="0">
              <a:latin typeface="Trebuchet MS" charset="0"/>
              <a:ea typeface="ヒラギノ角ゴ ProN W3" charset="0"/>
              <a:cs typeface="ヒラギノ角ゴ ProN W3" charset="0"/>
            </a:endParaRPr>
          </a:p>
          <a:p>
            <a:pPr indent="0" eaLnBrk="1" hangingPunct="1"/>
            <a:r>
              <a:rPr lang="en-US" sz="2800" dirty="0" smtClean="0">
                <a:latin typeface="Trebuchet MS" charset="0"/>
                <a:ea typeface="ヒラギノ角ゴ ProN W3" charset="0"/>
                <a:cs typeface="ヒラギノ角ゴ ProN W3" charset="0"/>
              </a:rPr>
              <a:t>Use it to your advantage</a:t>
            </a:r>
          </a:p>
          <a:p>
            <a:pPr indent="0" eaLnBrk="1" hangingPunct="1"/>
            <a:endParaRPr lang="en-US" sz="2800" dirty="0">
              <a:latin typeface="Trebuchet MS" charset="0"/>
              <a:ea typeface="ヒラギノ角ゴ ProN W3" charset="0"/>
              <a:cs typeface="ヒラギノ角ゴ ProN W3" charset="0"/>
            </a:endParaRPr>
          </a:p>
          <a:p>
            <a:pPr indent="0" eaLnBrk="1" hangingPunct="1"/>
            <a:r>
              <a:rPr lang="en-US" sz="2800" dirty="0" smtClean="0">
                <a:latin typeface="Trebuchet MS" charset="0"/>
                <a:ea typeface="ヒラギノ角ゴ ProN W3" charset="0"/>
                <a:cs typeface="ヒラギノ角ゴ ProN W3" charset="0"/>
              </a:rPr>
              <a:t>Work with the lowest common greatest value</a:t>
            </a:r>
          </a:p>
          <a:p>
            <a:pPr indent="0" eaLnBrk="1" hangingPunct="1"/>
            <a:endParaRPr lang="en-US" sz="2800" dirty="0" smtClean="0">
              <a:latin typeface="Trebuchet MS" charset="0"/>
              <a:ea typeface="ヒラギノ角ゴ ProN W3" charset="0"/>
              <a:cs typeface="ヒラギノ角ゴ ProN W3" charset="0"/>
            </a:endParaRPr>
          </a:p>
          <a:p>
            <a:pPr indent="0" eaLnBrk="1" hangingPunct="1"/>
            <a:r>
              <a:rPr lang="en-US" sz="2800" dirty="0" smtClean="0">
                <a:latin typeface="Trebuchet MS" charset="0"/>
                <a:ea typeface="ヒラギノ角ゴ ProN W3" charset="0"/>
                <a:cs typeface="ヒラギノ角ゴ ProN W3" charset="0"/>
              </a:rPr>
              <a:t>Provide added values</a:t>
            </a:r>
            <a:endParaRPr lang="en-US" sz="2800" dirty="0">
              <a:latin typeface="Trebuchet MS" charset="0"/>
              <a:ea typeface="ヒラギノ角ゴ ProN W3" charset="0"/>
              <a:cs typeface="ヒラギノ角ゴ ProN W3" charset="0"/>
            </a:endParaRPr>
          </a:p>
        </p:txBody>
      </p:sp>
    </p:spTree>
    <p:extLst>
      <p:ext uri="{BB962C8B-B14F-4D97-AF65-F5344CB8AC3E}">
        <p14:creationId xmlns:p14="http://schemas.microsoft.com/office/powerpoint/2010/main" val="2932777481"/>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3" name="Picture 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5" name="Picture 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1176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6" name="Picture 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8" name="Rectangle 6"/>
          <p:cNvSpPr>
            <a:spLocks noGrp="1" noChangeArrowheads="1"/>
          </p:cNvSpPr>
          <p:nvPr>
            <p:ph type="title"/>
          </p:nvPr>
        </p:nvSpPr>
        <p:spPr>
          <a:xfrm>
            <a:off x="457200" y="0"/>
            <a:ext cx="8229600" cy="1219200"/>
          </a:xfrm>
        </p:spPr>
        <p:txBody>
          <a:bodyPr rIns="81279"/>
          <a:lstStyle/>
          <a:p>
            <a:pPr eaLnBrk="1" hangingPunct="1"/>
            <a:r>
              <a:rPr lang="en-US" dirty="0" smtClean="0">
                <a:latin typeface="Trebuchet MS Bold" charset="0"/>
                <a:ea typeface="ヒラギノ角ゴ ProN W6" charset="0"/>
                <a:cs typeface="ヒラギノ角ゴ ProN W6" charset="0"/>
              </a:rPr>
              <a:t>Device Principles</a:t>
            </a:r>
            <a:endParaRPr lang="en-US" dirty="0">
              <a:latin typeface="Trebuchet MS Bold" charset="0"/>
              <a:ea typeface="ヒラギノ角ゴ ProN W6" charset="0"/>
              <a:cs typeface="ヒラギノ角ゴ ProN W6" charset="0"/>
            </a:endParaRPr>
          </a:p>
        </p:txBody>
      </p:sp>
      <p:sp>
        <p:nvSpPr>
          <p:cNvPr id="8" name="Rectangle 7"/>
          <p:cNvSpPr>
            <a:spLocks noGrp="1" noChangeArrowheads="1"/>
          </p:cNvSpPr>
          <p:nvPr>
            <p:ph idx="1"/>
          </p:nvPr>
        </p:nvSpPr>
        <p:spPr>
          <a:xfrm>
            <a:off x="152400" y="1346200"/>
            <a:ext cx="8839200" cy="4749800"/>
          </a:xfrm>
        </p:spPr>
        <p:txBody>
          <a:bodyPr rIns="81279"/>
          <a:lstStyle/>
          <a:p>
            <a:pPr indent="0" eaLnBrk="1" hangingPunct="1"/>
            <a:r>
              <a:rPr lang="en-US" sz="2800" dirty="0" smtClean="0">
                <a:latin typeface="Trebuchet MS" charset="0"/>
                <a:ea typeface="ヒラギノ角ゴ ProN W3" charset="0"/>
                <a:cs typeface="ヒラギノ角ゴ ProN W3" charset="0"/>
              </a:rPr>
              <a:t>You are married to your mobile</a:t>
            </a:r>
          </a:p>
          <a:p>
            <a:pPr indent="0" eaLnBrk="1" hangingPunct="1"/>
            <a:endParaRPr lang="en-US" sz="2800" dirty="0">
              <a:latin typeface="Trebuchet MS" charset="0"/>
              <a:ea typeface="ヒラギノ角ゴ ProN W3" charset="0"/>
              <a:cs typeface="ヒラギノ角ゴ ProN W3" charset="0"/>
            </a:endParaRPr>
          </a:p>
          <a:p>
            <a:pPr indent="0" eaLnBrk="1" hangingPunct="1"/>
            <a:r>
              <a:rPr lang="en-US" sz="2800" dirty="0" smtClean="0">
                <a:latin typeface="Trebuchet MS" charset="0"/>
                <a:ea typeface="ヒラギノ角ゴ ProN W3" charset="0"/>
                <a:cs typeface="ヒラギノ角ゴ ProN W3" charset="0"/>
              </a:rPr>
              <a:t>Interfaces are truncated</a:t>
            </a:r>
          </a:p>
          <a:p>
            <a:pPr indent="0" eaLnBrk="1" hangingPunct="1"/>
            <a:endParaRPr lang="en-US" sz="2800" dirty="0">
              <a:latin typeface="Trebuchet MS" charset="0"/>
              <a:ea typeface="ヒラギノ角ゴ ProN W3" charset="0"/>
              <a:cs typeface="ヒラギノ角ゴ ProN W3" charset="0"/>
            </a:endParaRPr>
          </a:p>
          <a:p>
            <a:pPr indent="0" eaLnBrk="1" hangingPunct="1"/>
            <a:r>
              <a:rPr lang="en-US" sz="2800" dirty="0" smtClean="0">
                <a:latin typeface="Trebuchet MS" charset="0"/>
                <a:ea typeface="ヒラギノ角ゴ ProN W3" charset="0"/>
                <a:cs typeface="ヒラギノ角ゴ ProN W3" charset="0"/>
              </a:rPr>
              <a:t>Design for real mobile interfaces</a:t>
            </a:r>
          </a:p>
          <a:p>
            <a:pPr indent="0" eaLnBrk="1" hangingPunct="1"/>
            <a:r>
              <a:rPr lang="en-US" sz="2000" dirty="0" smtClean="0">
                <a:latin typeface="Trebuchet MS" charset="0"/>
                <a:ea typeface="ヒラギノ角ゴ ProN W3" charset="0"/>
                <a:cs typeface="ヒラギノ角ゴ ProN W3" charset="0"/>
              </a:rPr>
              <a:t>(voice, messaging, location…)</a:t>
            </a:r>
          </a:p>
          <a:p>
            <a:pPr indent="0" eaLnBrk="1" hangingPunct="1"/>
            <a:endParaRPr lang="en-US" sz="2800" dirty="0" smtClean="0">
              <a:latin typeface="Trebuchet MS" charset="0"/>
              <a:ea typeface="ヒラギノ角ゴ ProN W3" charset="0"/>
              <a:cs typeface="ヒラギノ角ゴ ProN W3" charset="0"/>
            </a:endParaRPr>
          </a:p>
          <a:p>
            <a:pPr indent="0" eaLnBrk="1" hangingPunct="1"/>
            <a:r>
              <a:rPr lang="en-US" sz="2800" dirty="0" smtClean="0">
                <a:latin typeface="Trebuchet MS" charset="0"/>
                <a:ea typeface="ヒラギノ角ゴ ProN W3" charset="0"/>
                <a:cs typeface="ヒラギノ角ゴ ProN W3" charset="0"/>
              </a:rPr>
              <a:t>‘Plan for Abandon’</a:t>
            </a:r>
            <a:endParaRPr lang="en-US" sz="2800" dirty="0">
              <a:latin typeface="Trebuchet MS" charset="0"/>
              <a:ea typeface="ヒラギノ角ゴ ProN W3" charset="0"/>
              <a:cs typeface="ヒラギノ角ゴ ProN W3" charset="0"/>
            </a:endParaRPr>
          </a:p>
          <a:p>
            <a:pPr indent="0" eaLnBrk="1" hangingPunct="1"/>
            <a:endParaRPr lang="en-US" sz="2800" dirty="0" smtClean="0">
              <a:latin typeface="Trebuchet MS" charset="0"/>
              <a:ea typeface="ヒラギノ角ゴ ProN W3" charset="0"/>
              <a:cs typeface="ヒラギノ角ゴ ProN W3" charset="0"/>
            </a:endParaRPr>
          </a:p>
          <a:p>
            <a:pPr indent="0" eaLnBrk="1" hangingPunct="1"/>
            <a:endParaRPr lang="en-US" sz="2800" dirty="0">
              <a:latin typeface="Trebuchet MS" charset="0"/>
              <a:ea typeface="ヒラギノ角ゴ ProN W3" charset="0"/>
              <a:cs typeface="ヒラギノ角ゴ ProN W3" charset="0"/>
            </a:endParaRPr>
          </a:p>
          <a:p>
            <a:pPr indent="0" eaLnBrk="1" hangingPunct="1"/>
            <a:endParaRPr lang="en-US" sz="2800" dirty="0">
              <a:latin typeface="Trebuchet MS" charset="0"/>
              <a:ea typeface="ヒラギノ角ゴ ProN W3" charset="0"/>
              <a:cs typeface="ヒラギノ角ゴ ProN W3" charset="0"/>
            </a:endParaRPr>
          </a:p>
        </p:txBody>
      </p:sp>
    </p:spTree>
    <p:extLst>
      <p:ext uri="{BB962C8B-B14F-4D97-AF65-F5344CB8AC3E}">
        <p14:creationId xmlns:p14="http://schemas.microsoft.com/office/powerpoint/2010/main" val="3862327803"/>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3" name="Picture 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5" name="Picture 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1176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6" name="Picture 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8" name="Rectangle 6"/>
          <p:cNvSpPr>
            <a:spLocks noGrp="1" noChangeArrowheads="1"/>
          </p:cNvSpPr>
          <p:nvPr>
            <p:ph type="title"/>
          </p:nvPr>
        </p:nvSpPr>
        <p:spPr>
          <a:xfrm>
            <a:off x="457200" y="0"/>
            <a:ext cx="8229600" cy="1219200"/>
          </a:xfrm>
        </p:spPr>
        <p:txBody>
          <a:bodyPr rIns="81279"/>
          <a:lstStyle/>
          <a:p>
            <a:pPr eaLnBrk="1" hangingPunct="1"/>
            <a:r>
              <a:rPr lang="en-US" dirty="0" smtClean="0">
                <a:latin typeface="Trebuchet MS Bold" charset="0"/>
                <a:ea typeface="ヒラギノ角ゴ ProN W6" charset="0"/>
                <a:cs typeface="ヒラギノ角ゴ ProN W6" charset="0"/>
              </a:rPr>
              <a:t>Screens</a:t>
            </a:r>
            <a:endParaRPr lang="en-US" dirty="0">
              <a:latin typeface="Trebuchet MS Bold" charset="0"/>
              <a:ea typeface="ヒラギノ角ゴ ProN W6" charset="0"/>
              <a:cs typeface="ヒラギノ角ゴ ProN W6" charset="0"/>
            </a:endParaRPr>
          </a:p>
        </p:txBody>
      </p:sp>
      <p:sp>
        <p:nvSpPr>
          <p:cNvPr id="8" name="Rectangle 7"/>
          <p:cNvSpPr>
            <a:spLocks noGrp="1" noChangeArrowheads="1"/>
          </p:cNvSpPr>
          <p:nvPr>
            <p:ph idx="1"/>
          </p:nvPr>
        </p:nvSpPr>
        <p:spPr>
          <a:xfrm>
            <a:off x="152400" y="1346200"/>
            <a:ext cx="8839200" cy="4749800"/>
          </a:xfrm>
        </p:spPr>
        <p:txBody>
          <a:bodyPr rIns="81279"/>
          <a:lstStyle/>
          <a:p>
            <a:pPr indent="0" eaLnBrk="1" hangingPunct="1"/>
            <a:r>
              <a:rPr lang="en-US" sz="2800" dirty="0" smtClean="0">
                <a:latin typeface="Trebuchet MS" charset="0"/>
                <a:ea typeface="ヒラギノ角ゴ ProN W3" charset="0"/>
                <a:cs typeface="ヒラギノ角ゴ ProN W3" charset="0"/>
              </a:rPr>
              <a:t>Do NOT design once, place everywhere</a:t>
            </a:r>
          </a:p>
          <a:p>
            <a:pPr indent="0" eaLnBrk="1" hangingPunct="1"/>
            <a:endParaRPr lang="en-US" sz="2800" dirty="0">
              <a:latin typeface="Trebuchet MS" charset="0"/>
              <a:ea typeface="ヒラギノ角ゴ ProN W3" charset="0"/>
              <a:cs typeface="ヒラギノ角ゴ ProN W3" charset="0"/>
            </a:endParaRPr>
          </a:p>
          <a:p>
            <a:pPr indent="0" eaLnBrk="1" hangingPunct="1"/>
            <a:r>
              <a:rPr lang="en-US" sz="2800" dirty="0" smtClean="0">
                <a:latin typeface="Trebuchet MS" charset="0"/>
                <a:ea typeface="ヒラギノ角ゴ ProN W3" charset="0"/>
                <a:cs typeface="ヒラギノ角ゴ ProN W3" charset="0"/>
              </a:rPr>
              <a:t>Resolutions are opportunity</a:t>
            </a:r>
          </a:p>
          <a:p>
            <a:pPr indent="0" eaLnBrk="1" hangingPunct="1"/>
            <a:endParaRPr lang="en-US" sz="2800" dirty="0">
              <a:latin typeface="Trebuchet MS" charset="0"/>
              <a:ea typeface="ヒラギノ角ゴ ProN W3" charset="0"/>
              <a:cs typeface="ヒラギノ角ゴ ProN W3" charset="0"/>
            </a:endParaRPr>
          </a:p>
          <a:p>
            <a:pPr indent="0" eaLnBrk="1" hangingPunct="1"/>
            <a:r>
              <a:rPr lang="en-US" sz="2800" dirty="0" smtClean="0">
                <a:latin typeface="Trebuchet MS" charset="0"/>
                <a:ea typeface="ヒラギノ角ゴ ProN W3" charset="0"/>
                <a:cs typeface="ヒラギノ角ゴ ProN W3" charset="0"/>
              </a:rPr>
              <a:t>Target your majority</a:t>
            </a:r>
            <a:endParaRPr lang="en-US" sz="2800" dirty="0">
              <a:latin typeface="Trebuchet MS" charset="0"/>
              <a:ea typeface="ヒラギノ角ゴ ProN W3" charset="0"/>
              <a:cs typeface="ヒラギノ角ゴ ProN W3" charset="0"/>
            </a:endParaRPr>
          </a:p>
        </p:txBody>
      </p:sp>
    </p:spTree>
    <p:extLst>
      <p:ext uri="{BB962C8B-B14F-4D97-AF65-F5344CB8AC3E}">
        <p14:creationId xmlns:p14="http://schemas.microsoft.com/office/powerpoint/2010/main" val="1148372548"/>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5" name="Picture 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6" name="Rectangle 5"/>
          <p:cNvSpPr>
            <a:spLocks noGrp="1" noChangeArrowheads="1"/>
          </p:cNvSpPr>
          <p:nvPr>
            <p:ph type="ctrTitle" idx="4294967295"/>
          </p:nvPr>
        </p:nvSpPr>
        <p:spPr>
          <a:xfrm>
            <a:off x="685800" y="2317750"/>
            <a:ext cx="7772400" cy="1470025"/>
          </a:xfrm>
        </p:spPr>
        <p:txBody>
          <a:bodyPr rIns="81279"/>
          <a:lstStyle/>
          <a:p>
            <a:pPr algn="ctr" eaLnBrk="1" hangingPunct="1"/>
            <a:r>
              <a:rPr lang="en-US" sz="3600" dirty="0" smtClean="0">
                <a:solidFill>
                  <a:srgbClr val="122956"/>
                </a:solidFill>
                <a:latin typeface="Trebuchet MS Bold Italic" charset="0"/>
                <a:ea typeface="ヒラギノ角ゴ ProN W6" charset="0"/>
                <a:cs typeface="ヒラギノ角ゴ ProN W6" charset="0"/>
                <a:sym typeface="Trebuchet MS Bold Italic" charset="0"/>
              </a:rPr>
              <a:t>Inputs</a:t>
            </a:r>
            <a:endParaRPr lang="en-US" sz="1400" dirty="0">
              <a:solidFill>
                <a:srgbClr val="122956"/>
              </a:solidFill>
              <a:latin typeface="Trebuchet MS Bold Italic" charset="0"/>
              <a:ea typeface="ヒラギノ角ゴ ProN W6" charset="0"/>
              <a:cs typeface="ヒラギノ角ゴ ProN W6" charset="0"/>
              <a:sym typeface="Trebuchet MS Bold Italic" charset="0"/>
            </a:endParaRPr>
          </a:p>
        </p:txBody>
      </p:sp>
    </p:spTree>
    <p:extLst>
      <p:ext uri="{BB962C8B-B14F-4D97-AF65-F5344CB8AC3E}">
        <p14:creationId xmlns:p14="http://schemas.microsoft.com/office/powerpoint/2010/main" val="3117769311"/>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theme/theme1.xml><?xml version="1.0" encoding="utf-8"?>
<a:theme xmlns:a="http://schemas.openxmlformats.org/drawingml/2006/main" name="New Training">
  <a:themeElements>
    <a:clrScheme name="Custom 4">
      <a:dk1>
        <a:srgbClr val="3F4B53"/>
      </a:dk1>
      <a:lt1>
        <a:srgbClr val="FFFFFF"/>
      </a:lt1>
      <a:dk2>
        <a:srgbClr val="677588"/>
      </a:dk2>
      <a:lt2>
        <a:srgbClr val="DCE6EC"/>
      </a:lt2>
      <a:accent1>
        <a:srgbClr val="F0B200"/>
      </a:accent1>
      <a:accent2>
        <a:srgbClr val="9C030B"/>
      </a:accent2>
      <a:accent3>
        <a:srgbClr val="7BBD0B"/>
      </a:accent3>
      <a:accent4>
        <a:srgbClr val="00CDFF"/>
      </a:accent4>
      <a:accent5>
        <a:srgbClr val="FB2C08"/>
      </a:accent5>
      <a:accent6>
        <a:srgbClr val="122956"/>
      </a:accent6>
      <a:hlink>
        <a:srgbClr val="9C030B"/>
      </a:hlink>
      <a:folHlink>
        <a:srgbClr val="9C030B"/>
      </a:folHlink>
    </a:clrScheme>
    <a:fontScheme name="Slipstream">
      <a:majorFont>
        <a:latin typeface="Trebuchet MS"/>
        <a:ea typeface=""/>
        <a:cs typeface=""/>
        <a:font script="Jpan" typeface="ＭＳ ゴシック"/>
        <a:font script="Hang" typeface="HY그래픽B"/>
        <a:font script="Hans" typeface="方正姚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ＭＳ ゴシック"/>
        <a:font script="Hang" typeface="HY그래픽M"/>
        <a:font script="Hans" typeface="方正姚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3942</TotalTime>
  <Pages>0</Pages>
  <Words>7182</Words>
  <Characters>0</Characters>
  <Application>Microsoft Macintosh PowerPoint</Application>
  <PresentationFormat>On-screen Show (4:3)</PresentationFormat>
  <Lines>0</Lines>
  <Paragraphs>456</Paragraphs>
  <Slides>35</Slides>
  <Notes>35</Notes>
  <HiddenSlides>0</HiddenSlides>
  <MMClips>0</MMClips>
  <ScaleCrop>false</ScaleCrop>
  <HeadingPairs>
    <vt:vector size="4" baseType="variant">
      <vt:variant>
        <vt:lpstr>Theme</vt:lpstr>
      </vt:variant>
      <vt:variant>
        <vt:i4>1</vt:i4>
      </vt:variant>
      <vt:variant>
        <vt:lpstr>Slide Titles</vt:lpstr>
      </vt:variant>
      <vt:variant>
        <vt:i4>35</vt:i4>
      </vt:variant>
    </vt:vector>
  </HeadingPairs>
  <TitlesOfParts>
    <vt:vector size="36" baseType="lpstr">
      <vt:lpstr>New Training</vt:lpstr>
      <vt:lpstr>Mobile UX Design</vt:lpstr>
      <vt:lpstr>Agenda</vt:lpstr>
      <vt:lpstr>The Basics</vt:lpstr>
      <vt:lpstr>Focus on Needs</vt:lpstr>
      <vt:lpstr>Focus on Needs</vt:lpstr>
      <vt:lpstr>Hardware</vt:lpstr>
      <vt:lpstr>Device Principles</vt:lpstr>
      <vt:lpstr>Screens</vt:lpstr>
      <vt:lpstr>Inputs</vt:lpstr>
      <vt:lpstr>Accelerometer</vt:lpstr>
      <vt:lpstr>Orientation</vt:lpstr>
      <vt:lpstr>Orientation</vt:lpstr>
      <vt:lpstr>Orientation</vt:lpstr>
      <vt:lpstr>Microphone &amp; Audio</vt:lpstr>
      <vt:lpstr>Camera &amp; Video</vt:lpstr>
      <vt:lpstr>Navigation UX</vt:lpstr>
      <vt:lpstr>Tabs</vt:lpstr>
      <vt:lpstr>Modal Windows</vt:lpstr>
      <vt:lpstr>Window Navigation</vt:lpstr>
      <vt:lpstr>Indication &amp; Status</vt:lpstr>
      <vt:lpstr>Loading Indicators</vt:lpstr>
      <vt:lpstr>Feedback</vt:lpstr>
      <vt:lpstr>Don’t Over Dialog</vt:lpstr>
      <vt:lpstr>Don’t Over Inform</vt:lpstr>
      <vt:lpstr>Tools of the Trade</vt:lpstr>
      <vt:lpstr>Balsamiq</vt:lpstr>
      <vt:lpstr>LiveView</vt:lpstr>
      <vt:lpstr>Illustrator &amp; Photoshop</vt:lpstr>
      <vt:lpstr>Development &amp; Testing</vt:lpstr>
      <vt:lpstr>How to Test</vt:lpstr>
      <vt:lpstr>Using Titanium for Rapid Testing</vt:lpstr>
      <vt:lpstr>Iteration</vt:lpstr>
      <vt:lpstr>Continued Testing</vt:lpstr>
      <vt:lpstr>Q&amp;A</vt:lpstr>
      <vt:lpstr>Lab</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Maria Iu</dc:creator>
  <cp:keywords/>
  <dc:description/>
  <cp:lastModifiedBy>Tim Poulsen</cp:lastModifiedBy>
  <cp:revision>136</cp:revision>
  <dcterms:created xsi:type="dcterms:W3CDTF">2011-03-28T13:25:35Z</dcterms:created>
  <dcterms:modified xsi:type="dcterms:W3CDTF">2011-07-21T17:50:47Z</dcterms:modified>
</cp:coreProperties>
</file>